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4"/>
  </p:sldMasterIdLst>
  <p:notesMasterIdLst>
    <p:notesMasterId r:id="rId23"/>
  </p:notesMasterIdLst>
  <p:handoutMasterIdLst>
    <p:handoutMasterId r:id="rId24"/>
  </p:handoutMasterIdLst>
  <p:sldIdLst>
    <p:sldId id="257" r:id="rId5"/>
    <p:sldId id="258" r:id="rId6"/>
    <p:sldId id="259" r:id="rId7"/>
    <p:sldId id="260" r:id="rId8"/>
    <p:sldId id="262" r:id="rId9"/>
    <p:sldId id="267" r:id="rId10"/>
    <p:sldId id="268" r:id="rId11"/>
    <p:sldId id="270" r:id="rId12"/>
    <p:sldId id="269" r:id="rId13"/>
    <p:sldId id="271" r:id="rId14"/>
    <p:sldId id="272" r:id="rId15"/>
    <p:sldId id="273" r:id="rId16"/>
    <p:sldId id="274" r:id="rId17"/>
    <p:sldId id="275" r:id="rId18"/>
    <p:sldId id="276" r:id="rId19"/>
    <p:sldId id="277" r:id="rId20"/>
    <p:sldId id="278" r:id="rId21"/>
    <p:sldId id="266"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064" userDrawn="1">
          <p15:clr>
            <a:srgbClr val="A4A3A4"/>
          </p15:clr>
        </p15:guide>
        <p15:guide id="2" pos="3840" userDrawn="1">
          <p15:clr>
            <a:srgbClr val="A4A3A4"/>
          </p15:clr>
        </p15:guide>
        <p15:guide id="3" pos="456" userDrawn="1">
          <p15:clr>
            <a:srgbClr val="A4A3A4"/>
          </p15:clr>
        </p15:guide>
        <p15:guide id="4" pos="720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BEBD8"/>
    <a:srgbClr val="8335E5"/>
    <a:srgbClr val="6B8DE1"/>
    <a:srgbClr val="6C92E1"/>
    <a:srgbClr val="6313DC"/>
    <a:srgbClr val="1E3ADA"/>
    <a:srgbClr val="030553"/>
    <a:srgbClr val="7D4BC9"/>
    <a:srgbClr val="16286E"/>
    <a:srgbClr val="6524D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94652" autoAdjust="0"/>
  </p:normalViewPr>
  <p:slideViewPr>
    <p:cSldViewPr snapToGrid="0" showGuides="1">
      <p:cViewPr varScale="1">
        <p:scale>
          <a:sx n="68" d="100"/>
          <a:sy n="68" d="100"/>
        </p:scale>
        <p:origin x="606" y="96"/>
      </p:cViewPr>
      <p:guideLst>
        <p:guide orient="horz" pos="2064"/>
        <p:guide pos="3840"/>
        <p:guide pos="456"/>
        <p:guide pos="7200"/>
      </p:guideLst>
    </p:cSldViewPr>
  </p:slideViewPr>
  <p:outlineViewPr>
    <p:cViewPr>
      <p:scale>
        <a:sx n="33" d="100"/>
        <a:sy n="33" d="100"/>
      </p:scale>
      <p:origin x="0" y="0"/>
    </p:cViewPr>
  </p:outlineViewPr>
  <p:notesTextViewPr>
    <p:cViewPr>
      <p:scale>
        <a:sx n="1" d="1"/>
        <a:sy n="1" d="1"/>
      </p:scale>
      <p:origin x="0" y="0"/>
    </p:cViewPr>
  </p:notesTextViewPr>
  <p:notesViewPr>
    <p:cSldViewPr snapToGrid="0" showGuides="1">
      <p:cViewPr varScale="1">
        <p:scale>
          <a:sx n="60" d="100"/>
          <a:sy n="60" d="100"/>
        </p:scale>
        <p:origin x="3187" y="43"/>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AF506F9-91AB-457B-A321-BA32DFC452D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EE71BC67-B9B6-41AE-BB4E-51234F20984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19C063D-436A-410C-A490-190D73BB5D3E}" type="datetimeFigureOut">
              <a:rPr lang="en-US" smtClean="0"/>
              <a:t>4/27/2020</a:t>
            </a:fld>
            <a:endParaRPr lang="en-US" dirty="0"/>
          </a:p>
        </p:txBody>
      </p:sp>
      <p:sp>
        <p:nvSpPr>
          <p:cNvPr id="4" name="Footer Placeholder 3">
            <a:extLst>
              <a:ext uri="{FF2B5EF4-FFF2-40B4-BE49-F238E27FC236}">
                <a16:creationId xmlns:a16="http://schemas.microsoft.com/office/drawing/2014/main" id="{A0E2BB79-F5ED-4C7F-A869-D9A323F2CA0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en-US"/>
              <a:t>1</a:t>
            </a:r>
            <a:endParaRPr lang="en-US" dirty="0"/>
          </a:p>
        </p:txBody>
      </p:sp>
      <p:sp>
        <p:nvSpPr>
          <p:cNvPr id="5" name="Slide Number Placeholder 4">
            <a:extLst>
              <a:ext uri="{FF2B5EF4-FFF2-40B4-BE49-F238E27FC236}">
                <a16:creationId xmlns:a16="http://schemas.microsoft.com/office/drawing/2014/main" id="{A40207CB-184F-4400-BBE4-E0B71DE0626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328996C-DF1E-45F4-80FD-86472FDB10B8}" type="slidenum">
              <a:rPr lang="en-US" smtClean="0"/>
              <a:t>‹#›</a:t>
            </a:fld>
            <a:endParaRPr lang="en-US" dirty="0"/>
          </a:p>
        </p:txBody>
      </p:sp>
    </p:spTree>
    <p:extLst>
      <p:ext uri="{BB962C8B-B14F-4D97-AF65-F5344CB8AC3E}">
        <p14:creationId xmlns:p14="http://schemas.microsoft.com/office/powerpoint/2010/main" val="140168487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CB8BDD7-4F37-46AB-9A13-BF4D77EDD71D}" type="datetimeFigureOut">
              <a:rPr lang="en-US" smtClean="0"/>
              <a:t>4/27/2020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r>
              <a:rPr lang="en-US"/>
              <a:t>1</a:t>
            </a:r>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DF8F48A-6110-47DA-8521-A1D1FFD22FEF}" type="slidenum">
              <a:rPr lang="en-US" smtClean="0"/>
              <a:t>‹#›</a:t>
            </a:fld>
            <a:endParaRPr lang="en-US" dirty="0"/>
          </a:p>
        </p:txBody>
      </p:sp>
    </p:spTree>
    <p:extLst>
      <p:ext uri="{BB962C8B-B14F-4D97-AF65-F5344CB8AC3E}">
        <p14:creationId xmlns:p14="http://schemas.microsoft.com/office/powerpoint/2010/main" val="3451491564"/>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F8F48A-6110-47DA-8521-A1D1FFD22FEF}" type="slidenum">
              <a:rPr lang="en-US" smtClean="0"/>
              <a:t>1</a:t>
            </a:fld>
            <a:endParaRPr lang="en-US" dirty="0"/>
          </a:p>
        </p:txBody>
      </p:sp>
    </p:spTree>
    <p:extLst>
      <p:ext uri="{BB962C8B-B14F-4D97-AF65-F5344CB8AC3E}">
        <p14:creationId xmlns:p14="http://schemas.microsoft.com/office/powerpoint/2010/main" val="4679097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a:t>
            </a:r>
          </a:p>
        </p:txBody>
      </p:sp>
      <p:sp>
        <p:nvSpPr>
          <p:cNvPr id="4" name="Slide Number Placeholder 3"/>
          <p:cNvSpPr>
            <a:spLocks noGrp="1"/>
          </p:cNvSpPr>
          <p:nvPr>
            <p:ph type="sldNum" sz="quarter" idx="10"/>
          </p:nvPr>
        </p:nvSpPr>
        <p:spPr/>
        <p:txBody>
          <a:bodyPr/>
          <a:lstStyle/>
          <a:p>
            <a:fld id="{6DF8F48A-6110-47DA-8521-A1D1FFD22FEF}" type="slidenum">
              <a:rPr lang="en-US" smtClean="0"/>
              <a:t>2</a:t>
            </a:fld>
            <a:endParaRPr lang="en-US"/>
          </a:p>
        </p:txBody>
      </p:sp>
    </p:spTree>
    <p:extLst>
      <p:ext uri="{BB962C8B-B14F-4D97-AF65-F5344CB8AC3E}">
        <p14:creationId xmlns:p14="http://schemas.microsoft.com/office/powerpoint/2010/main" val="20420239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F8F48A-6110-47DA-8521-A1D1FFD22FEF}" type="slidenum">
              <a:rPr lang="en-US" smtClean="0"/>
              <a:t>3</a:t>
            </a:fld>
            <a:endParaRPr lang="en-US" dirty="0"/>
          </a:p>
        </p:txBody>
      </p:sp>
    </p:spTree>
    <p:extLst>
      <p:ext uri="{BB962C8B-B14F-4D97-AF65-F5344CB8AC3E}">
        <p14:creationId xmlns:p14="http://schemas.microsoft.com/office/powerpoint/2010/main" val="6718008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F8F48A-6110-47DA-8521-A1D1FFD22FEF}" type="slidenum">
              <a:rPr lang="en-US" smtClean="0"/>
              <a:t>4</a:t>
            </a:fld>
            <a:endParaRPr lang="en-US" dirty="0"/>
          </a:p>
        </p:txBody>
      </p:sp>
    </p:spTree>
    <p:extLst>
      <p:ext uri="{BB962C8B-B14F-4D97-AF65-F5344CB8AC3E}">
        <p14:creationId xmlns:p14="http://schemas.microsoft.com/office/powerpoint/2010/main" val="23698676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F8F48A-6110-47DA-8521-A1D1FFD22FEF}" type="slidenum">
              <a:rPr lang="en-US" smtClean="0"/>
              <a:t>5</a:t>
            </a:fld>
            <a:endParaRPr lang="en-US" dirty="0"/>
          </a:p>
        </p:txBody>
      </p:sp>
    </p:spTree>
    <p:extLst>
      <p:ext uri="{BB962C8B-B14F-4D97-AF65-F5344CB8AC3E}">
        <p14:creationId xmlns:p14="http://schemas.microsoft.com/office/powerpoint/2010/main" val="22098750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5" name="Slide Number Placeholder 4"/>
          <p:cNvSpPr>
            <a:spLocks noGrp="1"/>
          </p:cNvSpPr>
          <p:nvPr>
            <p:ph type="sldNum" sz="quarter" idx="5"/>
          </p:nvPr>
        </p:nvSpPr>
        <p:spPr/>
        <p:txBody>
          <a:bodyPr/>
          <a:lstStyle/>
          <a:p>
            <a:fld id="{6DF8F48A-6110-47DA-8521-A1D1FFD22FEF}" type="slidenum">
              <a:rPr lang="en-US" smtClean="0"/>
              <a:t>7</a:t>
            </a:fld>
            <a:endParaRPr lang="en-US" dirty="0"/>
          </a:p>
        </p:txBody>
      </p:sp>
    </p:spTree>
    <p:extLst>
      <p:ext uri="{BB962C8B-B14F-4D97-AF65-F5344CB8AC3E}">
        <p14:creationId xmlns:p14="http://schemas.microsoft.com/office/powerpoint/2010/main" val="27839363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5" name="Slide Number Placeholder 4"/>
          <p:cNvSpPr>
            <a:spLocks noGrp="1"/>
          </p:cNvSpPr>
          <p:nvPr>
            <p:ph type="sldNum" sz="quarter" idx="5"/>
          </p:nvPr>
        </p:nvSpPr>
        <p:spPr/>
        <p:txBody>
          <a:bodyPr/>
          <a:lstStyle/>
          <a:p>
            <a:fld id="{6DF8F48A-6110-47DA-8521-A1D1FFD22FEF}" type="slidenum">
              <a:rPr lang="en-US" smtClean="0"/>
              <a:t>8</a:t>
            </a:fld>
            <a:endParaRPr lang="en-US" dirty="0"/>
          </a:p>
        </p:txBody>
      </p:sp>
    </p:spTree>
    <p:extLst>
      <p:ext uri="{BB962C8B-B14F-4D97-AF65-F5344CB8AC3E}">
        <p14:creationId xmlns:p14="http://schemas.microsoft.com/office/powerpoint/2010/main" val="23680458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F8F48A-6110-47DA-8521-A1D1FFD22FEF}" type="slidenum">
              <a:rPr lang="en-US" smtClean="0"/>
              <a:t>18</a:t>
            </a:fld>
            <a:endParaRPr lang="en-US" dirty="0"/>
          </a:p>
        </p:txBody>
      </p:sp>
    </p:spTree>
    <p:extLst>
      <p:ext uri="{BB962C8B-B14F-4D97-AF65-F5344CB8AC3E}">
        <p14:creationId xmlns:p14="http://schemas.microsoft.com/office/powerpoint/2010/main" val="42620079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B0BBB5-FEB0-47AD-A01D-A9D3462038F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58207C41-C17D-4E84-B9CC-CA142B94C10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7245F25D-6082-47DE-9B2C-675944DD1812}"/>
              </a:ext>
            </a:extLst>
          </p:cNvPr>
          <p:cNvSpPr>
            <a:spLocks noGrp="1"/>
          </p:cNvSpPr>
          <p:nvPr>
            <p:ph type="dt" sz="half" idx="10"/>
          </p:nvPr>
        </p:nvSpPr>
        <p:spPr/>
        <p:txBody>
          <a:bodyPr/>
          <a:lstStyle/>
          <a:p>
            <a:fld id="{F454B118-A4D9-495A-BD59-ECC5AE393133}" type="datetime1">
              <a:rPr lang="en-US" smtClean="0"/>
              <a:t>4/27/2020</a:t>
            </a:fld>
            <a:endParaRPr lang="en-US" dirty="0"/>
          </a:p>
        </p:txBody>
      </p:sp>
      <p:sp>
        <p:nvSpPr>
          <p:cNvPr id="5" name="Footer Placeholder 4">
            <a:extLst>
              <a:ext uri="{FF2B5EF4-FFF2-40B4-BE49-F238E27FC236}">
                <a16:creationId xmlns:a16="http://schemas.microsoft.com/office/drawing/2014/main" id="{5E24B0FF-3B25-4E5C-A0A7-4E163636215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9377007-1A01-499B-ACAD-C9F9C20B76F8}"/>
              </a:ext>
            </a:extLst>
          </p:cNvPr>
          <p:cNvSpPr>
            <a:spLocks noGrp="1"/>
          </p:cNvSpPr>
          <p:nvPr>
            <p:ph type="sldNum" sz="quarter" idx="12"/>
          </p:nvPr>
        </p:nvSpPr>
        <p:spPr/>
        <p:txBody>
          <a:bodyPr/>
          <a:lstStyle/>
          <a:p>
            <a:fld id="{ED6580AB-5C3C-4B4F-8E2A-8B7A0A8CE695}" type="slidenum">
              <a:rPr lang="en-US" smtClean="0"/>
              <a:t>‹#›</a:t>
            </a:fld>
            <a:endParaRPr lang="en-US" dirty="0"/>
          </a:p>
        </p:txBody>
      </p:sp>
    </p:spTree>
    <p:extLst>
      <p:ext uri="{BB962C8B-B14F-4D97-AF65-F5344CB8AC3E}">
        <p14:creationId xmlns:p14="http://schemas.microsoft.com/office/powerpoint/2010/main" val="11699625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081C24-32F4-4208-B651-CDCBFCD0312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8B74779-B577-461F-A409-71F6A5A11A0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9B044BD-4FA0-432C-95D7-517D2DE8C4B6}"/>
              </a:ext>
            </a:extLst>
          </p:cNvPr>
          <p:cNvSpPr>
            <a:spLocks noGrp="1"/>
          </p:cNvSpPr>
          <p:nvPr>
            <p:ph type="dt" sz="half" idx="10"/>
          </p:nvPr>
        </p:nvSpPr>
        <p:spPr/>
        <p:txBody>
          <a:bodyPr/>
          <a:lstStyle/>
          <a:p>
            <a:fld id="{FCE9026A-3DE6-4AE6-AE05-8944149372B0}" type="datetime1">
              <a:rPr lang="en-US" smtClean="0"/>
              <a:t>4/27/2020</a:t>
            </a:fld>
            <a:endParaRPr lang="en-US" dirty="0"/>
          </a:p>
        </p:txBody>
      </p:sp>
      <p:sp>
        <p:nvSpPr>
          <p:cNvPr id="5" name="Footer Placeholder 4">
            <a:extLst>
              <a:ext uri="{FF2B5EF4-FFF2-40B4-BE49-F238E27FC236}">
                <a16:creationId xmlns:a16="http://schemas.microsoft.com/office/drawing/2014/main" id="{AD17F283-FE61-4C9A-9E39-74D429C582C2}"/>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69F9B807-6FE9-4E47-846B-BCB39B7AE2D5}"/>
              </a:ext>
            </a:extLst>
          </p:cNvPr>
          <p:cNvSpPr>
            <a:spLocks noGrp="1"/>
          </p:cNvSpPr>
          <p:nvPr>
            <p:ph type="sldNum" sz="quarter" idx="12"/>
          </p:nvPr>
        </p:nvSpPr>
        <p:spPr/>
        <p:txBody>
          <a:bodyPr/>
          <a:lstStyle/>
          <a:p>
            <a:fld id="{ED6580AB-5C3C-4B4F-8E2A-8B7A0A8CE695}" type="slidenum">
              <a:rPr lang="en-US" smtClean="0"/>
              <a:t>‹#›</a:t>
            </a:fld>
            <a:endParaRPr lang="en-US" dirty="0"/>
          </a:p>
        </p:txBody>
      </p:sp>
    </p:spTree>
    <p:extLst>
      <p:ext uri="{BB962C8B-B14F-4D97-AF65-F5344CB8AC3E}">
        <p14:creationId xmlns:p14="http://schemas.microsoft.com/office/powerpoint/2010/main" val="31039855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42594DD-FFD4-4AA9-BCDA-0BA87C14639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79C2B6E-24EB-42CE-8B4D-3178D08C7EB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4C92C56-63F3-4246-AAEE-2FBC89E80248}"/>
              </a:ext>
            </a:extLst>
          </p:cNvPr>
          <p:cNvSpPr>
            <a:spLocks noGrp="1"/>
          </p:cNvSpPr>
          <p:nvPr>
            <p:ph type="dt" sz="half" idx="10"/>
          </p:nvPr>
        </p:nvSpPr>
        <p:spPr/>
        <p:txBody>
          <a:bodyPr/>
          <a:lstStyle/>
          <a:p>
            <a:fld id="{592C7B34-4A78-4500-A4CA-22621CBC05C1}" type="datetime1">
              <a:rPr lang="en-US" smtClean="0"/>
              <a:t>4/27/2020</a:t>
            </a:fld>
            <a:endParaRPr lang="en-US" dirty="0"/>
          </a:p>
        </p:txBody>
      </p:sp>
      <p:sp>
        <p:nvSpPr>
          <p:cNvPr id="5" name="Footer Placeholder 4">
            <a:extLst>
              <a:ext uri="{FF2B5EF4-FFF2-40B4-BE49-F238E27FC236}">
                <a16:creationId xmlns:a16="http://schemas.microsoft.com/office/drawing/2014/main" id="{35C10319-C816-40EC-B1D0-FD9748E41D7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3854E9AB-6952-407A-9F06-2EB917172FBD}"/>
              </a:ext>
            </a:extLst>
          </p:cNvPr>
          <p:cNvSpPr>
            <a:spLocks noGrp="1"/>
          </p:cNvSpPr>
          <p:nvPr>
            <p:ph type="sldNum" sz="quarter" idx="12"/>
          </p:nvPr>
        </p:nvSpPr>
        <p:spPr/>
        <p:txBody>
          <a:bodyPr/>
          <a:lstStyle/>
          <a:p>
            <a:fld id="{ED6580AB-5C3C-4B4F-8E2A-8B7A0A8CE695}" type="slidenum">
              <a:rPr lang="en-US" smtClean="0"/>
              <a:t>‹#›</a:t>
            </a:fld>
            <a:endParaRPr lang="en-US" dirty="0"/>
          </a:p>
        </p:txBody>
      </p:sp>
    </p:spTree>
    <p:extLst>
      <p:ext uri="{BB962C8B-B14F-4D97-AF65-F5344CB8AC3E}">
        <p14:creationId xmlns:p14="http://schemas.microsoft.com/office/powerpoint/2010/main" val="3603716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DADCE2-978E-4923-B0E9-4C966B6798C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CEB0BD6-F012-4C6D-BDAD-9E90ED25A38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E2F9E5-192C-4E88-9147-D263893B1842}"/>
              </a:ext>
            </a:extLst>
          </p:cNvPr>
          <p:cNvSpPr>
            <a:spLocks noGrp="1"/>
          </p:cNvSpPr>
          <p:nvPr>
            <p:ph type="dt" sz="half" idx="10"/>
          </p:nvPr>
        </p:nvSpPr>
        <p:spPr/>
        <p:txBody>
          <a:bodyPr/>
          <a:lstStyle/>
          <a:p>
            <a:fld id="{8FD48717-5946-448E-B55E-17EFE3CEC975}" type="datetime1">
              <a:rPr lang="en-US" smtClean="0"/>
              <a:t>4/27/2020</a:t>
            </a:fld>
            <a:endParaRPr lang="en-US" dirty="0"/>
          </a:p>
        </p:txBody>
      </p:sp>
      <p:sp>
        <p:nvSpPr>
          <p:cNvPr id="5" name="Footer Placeholder 4">
            <a:extLst>
              <a:ext uri="{FF2B5EF4-FFF2-40B4-BE49-F238E27FC236}">
                <a16:creationId xmlns:a16="http://schemas.microsoft.com/office/drawing/2014/main" id="{794A7138-3EAF-4C9D-903E-55D9BC040272}"/>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8DB0B82-496D-45C3-A682-7AF9AFFB9693}"/>
              </a:ext>
            </a:extLst>
          </p:cNvPr>
          <p:cNvSpPr>
            <a:spLocks noGrp="1"/>
          </p:cNvSpPr>
          <p:nvPr>
            <p:ph type="sldNum" sz="quarter" idx="12"/>
          </p:nvPr>
        </p:nvSpPr>
        <p:spPr/>
        <p:txBody>
          <a:bodyPr/>
          <a:lstStyle/>
          <a:p>
            <a:fld id="{ED6580AB-5C3C-4B4F-8E2A-8B7A0A8CE695}" type="slidenum">
              <a:rPr lang="en-US" smtClean="0"/>
              <a:t>‹#›</a:t>
            </a:fld>
            <a:endParaRPr lang="en-US" dirty="0"/>
          </a:p>
        </p:txBody>
      </p:sp>
    </p:spTree>
    <p:extLst>
      <p:ext uri="{BB962C8B-B14F-4D97-AF65-F5344CB8AC3E}">
        <p14:creationId xmlns:p14="http://schemas.microsoft.com/office/powerpoint/2010/main" val="35151262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93DAD0-5F6F-47DA-A010-1C4A30C88AB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C8EFA6E-A768-42A8-B2C3-F100D82609A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2F46640-E89E-47CE-984D-0C0ECF7CF529}"/>
              </a:ext>
            </a:extLst>
          </p:cNvPr>
          <p:cNvSpPr>
            <a:spLocks noGrp="1"/>
          </p:cNvSpPr>
          <p:nvPr>
            <p:ph type="dt" sz="half" idx="10"/>
          </p:nvPr>
        </p:nvSpPr>
        <p:spPr/>
        <p:txBody>
          <a:bodyPr/>
          <a:lstStyle/>
          <a:p>
            <a:fld id="{15EE48DA-60DD-4C7C-80D2-80FAC0C10FA1}" type="datetime1">
              <a:rPr lang="en-US" smtClean="0"/>
              <a:t>4/27/2020</a:t>
            </a:fld>
            <a:endParaRPr lang="en-US" dirty="0"/>
          </a:p>
        </p:txBody>
      </p:sp>
      <p:sp>
        <p:nvSpPr>
          <p:cNvPr id="5" name="Footer Placeholder 4">
            <a:extLst>
              <a:ext uri="{FF2B5EF4-FFF2-40B4-BE49-F238E27FC236}">
                <a16:creationId xmlns:a16="http://schemas.microsoft.com/office/drawing/2014/main" id="{F4177A8F-F167-4C43-AEE7-45067080142F}"/>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A1DA754-ED79-4909-833D-55BF9A5D80BB}"/>
              </a:ext>
            </a:extLst>
          </p:cNvPr>
          <p:cNvSpPr>
            <a:spLocks noGrp="1"/>
          </p:cNvSpPr>
          <p:nvPr>
            <p:ph type="sldNum" sz="quarter" idx="12"/>
          </p:nvPr>
        </p:nvSpPr>
        <p:spPr/>
        <p:txBody>
          <a:bodyPr/>
          <a:lstStyle/>
          <a:p>
            <a:fld id="{ED6580AB-5C3C-4B4F-8E2A-8B7A0A8CE695}" type="slidenum">
              <a:rPr lang="en-US" smtClean="0"/>
              <a:t>‹#›</a:t>
            </a:fld>
            <a:endParaRPr lang="en-US" dirty="0"/>
          </a:p>
        </p:txBody>
      </p:sp>
    </p:spTree>
    <p:extLst>
      <p:ext uri="{BB962C8B-B14F-4D97-AF65-F5344CB8AC3E}">
        <p14:creationId xmlns:p14="http://schemas.microsoft.com/office/powerpoint/2010/main" val="31600877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9AA026-BFE6-4D2A-9ABF-C593B566657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14747E8-A36B-4B4A-B2A4-B5283152AB2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6C6B59D-87BD-4F32-B9BC-31F9B1A5D7A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5C49B47-0C41-4DCC-9902-126916D9C448}"/>
              </a:ext>
            </a:extLst>
          </p:cNvPr>
          <p:cNvSpPr>
            <a:spLocks noGrp="1"/>
          </p:cNvSpPr>
          <p:nvPr>
            <p:ph type="dt" sz="half" idx="10"/>
          </p:nvPr>
        </p:nvSpPr>
        <p:spPr/>
        <p:txBody>
          <a:bodyPr/>
          <a:lstStyle/>
          <a:p>
            <a:fld id="{1D2D7BF9-4EEB-4BDD-87A2-2BBE07C0ED3F}" type="datetime1">
              <a:rPr lang="en-US" smtClean="0"/>
              <a:t>4/27/2020</a:t>
            </a:fld>
            <a:endParaRPr lang="en-US" dirty="0"/>
          </a:p>
        </p:txBody>
      </p:sp>
      <p:sp>
        <p:nvSpPr>
          <p:cNvPr id="6" name="Footer Placeholder 5">
            <a:extLst>
              <a:ext uri="{FF2B5EF4-FFF2-40B4-BE49-F238E27FC236}">
                <a16:creationId xmlns:a16="http://schemas.microsoft.com/office/drawing/2014/main" id="{B7CD28B7-2F2D-4E80-A107-C1F266C63064}"/>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835D650A-4D0F-46AE-A132-267FCD921E82}"/>
              </a:ext>
            </a:extLst>
          </p:cNvPr>
          <p:cNvSpPr>
            <a:spLocks noGrp="1"/>
          </p:cNvSpPr>
          <p:nvPr>
            <p:ph type="sldNum" sz="quarter" idx="12"/>
          </p:nvPr>
        </p:nvSpPr>
        <p:spPr/>
        <p:txBody>
          <a:bodyPr/>
          <a:lstStyle/>
          <a:p>
            <a:fld id="{ED6580AB-5C3C-4B4F-8E2A-8B7A0A8CE695}" type="slidenum">
              <a:rPr lang="en-US" smtClean="0"/>
              <a:t>‹#›</a:t>
            </a:fld>
            <a:endParaRPr lang="en-US" dirty="0"/>
          </a:p>
        </p:txBody>
      </p:sp>
    </p:spTree>
    <p:extLst>
      <p:ext uri="{BB962C8B-B14F-4D97-AF65-F5344CB8AC3E}">
        <p14:creationId xmlns:p14="http://schemas.microsoft.com/office/powerpoint/2010/main" val="12198765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64C6F9-F6F6-4EA1-98AA-81B84F7CC05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1B8B83E-B37C-46C9-8284-D6EBA0033C9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9A150B8-0288-44AC-9CE7-E7BD9FB32EF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CF5DCAE-6027-49B9-A818-F45FADE27B2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84FAE16-DBCB-4A42-BFFC-053F2D529AB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6E8C038-E6A1-499D-9E24-FA5980421C81}"/>
              </a:ext>
            </a:extLst>
          </p:cNvPr>
          <p:cNvSpPr>
            <a:spLocks noGrp="1"/>
          </p:cNvSpPr>
          <p:nvPr>
            <p:ph type="dt" sz="half" idx="10"/>
          </p:nvPr>
        </p:nvSpPr>
        <p:spPr/>
        <p:txBody>
          <a:bodyPr/>
          <a:lstStyle/>
          <a:p>
            <a:fld id="{DF074BA0-4A76-41DE-AF69-533BF12A40D8}" type="datetime1">
              <a:rPr lang="en-US" smtClean="0"/>
              <a:t>4/27/2020</a:t>
            </a:fld>
            <a:endParaRPr lang="en-US" dirty="0"/>
          </a:p>
        </p:txBody>
      </p:sp>
      <p:sp>
        <p:nvSpPr>
          <p:cNvPr id="8" name="Footer Placeholder 7">
            <a:extLst>
              <a:ext uri="{FF2B5EF4-FFF2-40B4-BE49-F238E27FC236}">
                <a16:creationId xmlns:a16="http://schemas.microsoft.com/office/drawing/2014/main" id="{F9F911B6-A759-487E-8CB6-CF9EF737F076}"/>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EA906EC0-369D-4138-8D70-148CFDEE55EE}"/>
              </a:ext>
            </a:extLst>
          </p:cNvPr>
          <p:cNvSpPr>
            <a:spLocks noGrp="1"/>
          </p:cNvSpPr>
          <p:nvPr>
            <p:ph type="sldNum" sz="quarter" idx="12"/>
          </p:nvPr>
        </p:nvSpPr>
        <p:spPr/>
        <p:txBody>
          <a:bodyPr/>
          <a:lstStyle/>
          <a:p>
            <a:fld id="{ED6580AB-5C3C-4B4F-8E2A-8B7A0A8CE695}" type="slidenum">
              <a:rPr lang="en-US" smtClean="0"/>
              <a:t>‹#›</a:t>
            </a:fld>
            <a:endParaRPr lang="en-US" dirty="0"/>
          </a:p>
        </p:txBody>
      </p:sp>
    </p:spTree>
    <p:extLst>
      <p:ext uri="{BB962C8B-B14F-4D97-AF65-F5344CB8AC3E}">
        <p14:creationId xmlns:p14="http://schemas.microsoft.com/office/powerpoint/2010/main" val="28245543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E02F8A-97AC-456C-B9E3-45A7D520C5D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340F483-F2B9-47A3-9B5C-8C264B7016BD}"/>
              </a:ext>
            </a:extLst>
          </p:cNvPr>
          <p:cNvSpPr>
            <a:spLocks noGrp="1"/>
          </p:cNvSpPr>
          <p:nvPr>
            <p:ph type="dt" sz="half" idx="10"/>
          </p:nvPr>
        </p:nvSpPr>
        <p:spPr/>
        <p:txBody>
          <a:bodyPr/>
          <a:lstStyle/>
          <a:p>
            <a:fld id="{E5DD070E-B91D-48BA-B4A4-425FE77E83E0}" type="datetime1">
              <a:rPr lang="en-US" smtClean="0"/>
              <a:t>4/27/2020</a:t>
            </a:fld>
            <a:endParaRPr lang="en-US" dirty="0"/>
          </a:p>
        </p:txBody>
      </p:sp>
      <p:sp>
        <p:nvSpPr>
          <p:cNvPr id="4" name="Footer Placeholder 3">
            <a:extLst>
              <a:ext uri="{FF2B5EF4-FFF2-40B4-BE49-F238E27FC236}">
                <a16:creationId xmlns:a16="http://schemas.microsoft.com/office/drawing/2014/main" id="{25849874-9D9B-4597-B20D-33D6F58BCA32}"/>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5B35894C-9062-435A-9758-82ED9C6D787E}"/>
              </a:ext>
            </a:extLst>
          </p:cNvPr>
          <p:cNvSpPr>
            <a:spLocks noGrp="1"/>
          </p:cNvSpPr>
          <p:nvPr>
            <p:ph type="sldNum" sz="quarter" idx="12"/>
          </p:nvPr>
        </p:nvSpPr>
        <p:spPr/>
        <p:txBody>
          <a:bodyPr/>
          <a:lstStyle/>
          <a:p>
            <a:fld id="{ED6580AB-5C3C-4B4F-8E2A-8B7A0A8CE695}" type="slidenum">
              <a:rPr lang="en-US" smtClean="0"/>
              <a:t>‹#›</a:t>
            </a:fld>
            <a:endParaRPr lang="en-US" dirty="0"/>
          </a:p>
        </p:txBody>
      </p:sp>
    </p:spTree>
    <p:extLst>
      <p:ext uri="{BB962C8B-B14F-4D97-AF65-F5344CB8AC3E}">
        <p14:creationId xmlns:p14="http://schemas.microsoft.com/office/powerpoint/2010/main" val="268177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6A3F6AD-4D61-4238-AB7D-613625BFF81F}"/>
              </a:ext>
            </a:extLst>
          </p:cNvPr>
          <p:cNvSpPr>
            <a:spLocks noGrp="1"/>
          </p:cNvSpPr>
          <p:nvPr>
            <p:ph type="dt" sz="half" idx="10"/>
          </p:nvPr>
        </p:nvSpPr>
        <p:spPr/>
        <p:txBody>
          <a:bodyPr/>
          <a:lstStyle/>
          <a:p>
            <a:fld id="{ED16F6C2-4D96-4CB0-A345-E2F04AF32FDF}" type="datetime1">
              <a:rPr lang="en-US" smtClean="0"/>
              <a:t>4/27/2020</a:t>
            </a:fld>
            <a:endParaRPr lang="en-US" dirty="0"/>
          </a:p>
        </p:txBody>
      </p:sp>
      <p:sp>
        <p:nvSpPr>
          <p:cNvPr id="3" name="Footer Placeholder 2">
            <a:extLst>
              <a:ext uri="{FF2B5EF4-FFF2-40B4-BE49-F238E27FC236}">
                <a16:creationId xmlns:a16="http://schemas.microsoft.com/office/drawing/2014/main" id="{D8AACDC9-944D-47C6-B286-82C86AD94318}"/>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E4EAAC43-3846-4080-B764-AB2DB308C58A}"/>
              </a:ext>
            </a:extLst>
          </p:cNvPr>
          <p:cNvSpPr>
            <a:spLocks noGrp="1"/>
          </p:cNvSpPr>
          <p:nvPr>
            <p:ph type="sldNum" sz="quarter" idx="12"/>
          </p:nvPr>
        </p:nvSpPr>
        <p:spPr/>
        <p:txBody>
          <a:bodyPr/>
          <a:lstStyle/>
          <a:p>
            <a:fld id="{ED6580AB-5C3C-4B4F-8E2A-8B7A0A8CE695}" type="slidenum">
              <a:rPr lang="en-US" smtClean="0"/>
              <a:t>‹#›</a:t>
            </a:fld>
            <a:endParaRPr lang="en-US" dirty="0"/>
          </a:p>
        </p:txBody>
      </p:sp>
    </p:spTree>
    <p:extLst>
      <p:ext uri="{BB962C8B-B14F-4D97-AF65-F5344CB8AC3E}">
        <p14:creationId xmlns:p14="http://schemas.microsoft.com/office/powerpoint/2010/main" val="28213701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6F4779-0336-4AFA-B9A7-259EE8BEC15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B82F449-DDC3-4694-81E5-91A4B8F433E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F00A2C4-3B2E-46AC-9605-73F5B2CC1F5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6909769-F5A5-4635-BD0C-D6049DEB9632}"/>
              </a:ext>
            </a:extLst>
          </p:cNvPr>
          <p:cNvSpPr>
            <a:spLocks noGrp="1"/>
          </p:cNvSpPr>
          <p:nvPr>
            <p:ph type="dt" sz="half" idx="10"/>
          </p:nvPr>
        </p:nvSpPr>
        <p:spPr/>
        <p:txBody>
          <a:bodyPr/>
          <a:lstStyle/>
          <a:p>
            <a:fld id="{06B67ECC-6D52-4528-A86E-F2EA44F6F004}" type="datetime1">
              <a:rPr lang="en-US" smtClean="0"/>
              <a:t>4/27/2020</a:t>
            </a:fld>
            <a:endParaRPr lang="en-US" dirty="0"/>
          </a:p>
        </p:txBody>
      </p:sp>
      <p:sp>
        <p:nvSpPr>
          <p:cNvPr id="6" name="Footer Placeholder 5">
            <a:extLst>
              <a:ext uri="{FF2B5EF4-FFF2-40B4-BE49-F238E27FC236}">
                <a16:creationId xmlns:a16="http://schemas.microsoft.com/office/drawing/2014/main" id="{F9252DC3-D3D7-446F-A866-D7820B7BF876}"/>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471CDB00-5218-4567-902B-845073BE8753}"/>
              </a:ext>
            </a:extLst>
          </p:cNvPr>
          <p:cNvSpPr>
            <a:spLocks noGrp="1"/>
          </p:cNvSpPr>
          <p:nvPr>
            <p:ph type="sldNum" sz="quarter" idx="12"/>
          </p:nvPr>
        </p:nvSpPr>
        <p:spPr/>
        <p:txBody>
          <a:bodyPr/>
          <a:lstStyle/>
          <a:p>
            <a:fld id="{ED6580AB-5C3C-4B4F-8E2A-8B7A0A8CE695}" type="slidenum">
              <a:rPr lang="en-US" smtClean="0"/>
              <a:t>‹#›</a:t>
            </a:fld>
            <a:endParaRPr lang="en-US" dirty="0"/>
          </a:p>
        </p:txBody>
      </p:sp>
    </p:spTree>
    <p:extLst>
      <p:ext uri="{BB962C8B-B14F-4D97-AF65-F5344CB8AC3E}">
        <p14:creationId xmlns:p14="http://schemas.microsoft.com/office/powerpoint/2010/main" val="17761285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661E4-9FF7-494B-A1C9-C9A1DD7052F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D245657-DA21-4769-84F8-88DC644508E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A167B310-6692-4981-9CB8-FE79A091FF5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7DA2C9E-A9AD-4BB9-A691-90BB84F58CE9}"/>
              </a:ext>
            </a:extLst>
          </p:cNvPr>
          <p:cNvSpPr>
            <a:spLocks noGrp="1"/>
          </p:cNvSpPr>
          <p:nvPr>
            <p:ph type="dt" sz="half" idx="10"/>
          </p:nvPr>
        </p:nvSpPr>
        <p:spPr/>
        <p:txBody>
          <a:bodyPr/>
          <a:lstStyle/>
          <a:p>
            <a:fld id="{59BD13E8-FE33-4F44-B3A4-009E64029836}" type="datetime1">
              <a:rPr lang="en-US" smtClean="0"/>
              <a:t>4/27/2020</a:t>
            </a:fld>
            <a:endParaRPr lang="en-US" dirty="0"/>
          </a:p>
        </p:txBody>
      </p:sp>
      <p:sp>
        <p:nvSpPr>
          <p:cNvPr id="6" name="Footer Placeholder 5">
            <a:extLst>
              <a:ext uri="{FF2B5EF4-FFF2-40B4-BE49-F238E27FC236}">
                <a16:creationId xmlns:a16="http://schemas.microsoft.com/office/drawing/2014/main" id="{F4B3D45D-C826-4846-BBFC-A0D98B7E7A2C}"/>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93516961-40DC-443E-9DB8-3A987DF499A9}"/>
              </a:ext>
            </a:extLst>
          </p:cNvPr>
          <p:cNvSpPr>
            <a:spLocks noGrp="1"/>
          </p:cNvSpPr>
          <p:nvPr>
            <p:ph type="sldNum" sz="quarter" idx="12"/>
          </p:nvPr>
        </p:nvSpPr>
        <p:spPr/>
        <p:txBody>
          <a:bodyPr/>
          <a:lstStyle/>
          <a:p>
            <a:fld id="{ED6580AB-5C3C-4B4F-8E2A-8B7A0A8CE695}" type="slidenum">
              <a:rPr lang="en-US" smtClean="0"/>
              <a:t>‹#›</a:t>
            </a:fld>
            <a:endParaRPr lang="en-US" dirty="0"/>
          </a:p>
        </p:txBody>
      </p:sp>
    </p:spTree>
    <p:extLst>
      <p:ext uri="{BB962C8B-B14F-4D97-AF65-F5344CB8AC3E}">
        <p14:creationId xmlns:p14="http://schemas.microsoft.com/office/powerpoint/2010/main" val="26313338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E341CFC-63B9-4A19-A8AB-62B9E452AE5E}"/>
              </a:ext>
            </a:extLst>
          </p:cNvPr>
          <p:cNvSpPr>
            <a:spLocks noGrp="1"/>
          </p:cNvSpPr>
          <p:nvPr>
            <p:ph type="title"/>
          </p:nvPr>
        </p:nvSpPr>
        <p:spPr>
          <a:xfrm>
            <a:off x="838200" y="365125"/>
            <a:ext cx="10515600" cy="1325563"/>
          </a:xfrm>
          <a:prstGeom prst="rect">
            <a:avLst/>
          </a:prstGeom>
        </p:spPr>
        <p:txBody>
          <a:bodyPr vert="horz" lIns="0" tIns="0" rIns="0" bIns="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15A838B-134E-40B6-A7E3-1119BB8BF5BD}"/>
              </a:ext>
            </a:extLst>
          </p:cNvPr>
          <p:cNvSpPr>
            <a:spLocks noGrp="1"/>
          </p:cNvSpPr>
          <p:nvPr>
            <p:ph type="body" idx="1"/>
          </p:nvPr>
        </p:nvSpPr>
        <p:spPr>
          <a:xfrm>
            <a:off x="838200" y="1825625"/>
            <a:ext cx="10515600" cy="4351338"/>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8943BB-9EAD-4CBC-9CA2-75F70C6B582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A025214-E209-437E-A4B4-EA156889D225}" type="datetime1">
              <a:rPr lang="en-US" smtClean="0"/>
              <a:t>4/27/2020</a:t>
            </a:fld>
            <a:endParaRPr lang="en-US" dirty="0"/>
          </a:p>
        </p:txBody>
      </p:sp>
      <p:sp>
        <p:nvSpPr>
          <p:cNvPr id="5" name="Footer Placeholder 4">
            <a:extLst>
              <a:ext uri="{FF2B5EF4-FFF2-40B4-BE49-F238E27FC236}">
                <a16:creationId xmlns:a16="http://schemas.microsoft.com/office/drawing/2014/main" id="{F204E537-5CBA-4B86-9D30-577B9F741E8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66E79E72-0F12-4646-BCDF-4C9EAA89C26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D6580AB-5C3C-4B4F-8E2A-8B7A0A8CE695}" type="slidenum">
              <a:rPr lang="en-US" smtClean="0"/>
              <a:t>‹#›</a:t>
            </a:fld>
            <a:endParaRPr lang="en-US" dirty="0"/>
          </a:p>
        </p:txBody>
      </p:sp>
    </p:spTree>
    <p:extLst>
      <p:ext uri="{BB962C8B-B14F-4D97-AF65-F5344CB8AC3E}">
        <p14:creationId xmlns:p14="http://schemas.microsoft.com/office/powerpoint/2010/main" val="5543780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jp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6.xml"/><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png"/><Relationship Id="rId7" Type="http://schemas.openxmlformats.org/officeDocument/2006/relationships/image" Target="../media/image24.png"/><Relationship Id="rId2" Type="http://schemas.openxmlformats.org/officeDocument/2006/relationships/image" Target="../media/image1.jpg"/><Relationship Id="rId1" Type="http://schemas.openxmlformats.org/officeDocument/2006/relationships/slideLayout" Target="../slideLayouts/slideLayout6.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 Id="rId9" Type="http://schemas.openxmlformats.org/officeDocument/2006/relationships/image" Target="../media/image26.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6.xml"/><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6.xml"/><Relationship Id="rId5" Type="http://schemas.openxmlformats.org/officeDocument/2006/relationships/image" Target="../media/image29.png"/><Relationship Id="rId4" Type="http://schemas.openxmlformats.org/officeDocument/2006/relationships/image" Target="../media/image28.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6.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6.xml"/><Relationship Id="rId4" Type="http://schemas.openxmlformats.org/officeDocument/2006/relationships/image" Target="../media/image33.png"/></Relationships>
</file>

<file path=ppt/slides/_rels/slide1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34.JPG"/><Relationship Id="rId1" Type="http://schemas.openxmlformats.org/officeDocument/2006/relationships/slideLayout" Target="../slideLayouts/slideLayout6.xml"/><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6.xml"/><Relationship Id="rId5" Type="http://schemas.openxmlformats.org/officeDocument/2006/relationships/image" Target="../media/image2.png"/><Relationship Id="rId4" Type="http://schemas.openxmlformats.org/officeDocument/2006/relationships/image" Target="../media/image1.jp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2.png"/><Relationship Id="rId5" Type="http://schemas.openxmlformats.org/officeDocument/2006/relationships/image" Target="../media/image1.jpg"/><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7.png"/><Relationship Id="rId5" Type="http://schemas.openxmlformats.org/officeDocument/2006/relationships/image" Target="../media/image2.png"/><Relationship Id="rId4" Type="http://schemas.openxmlformats.org/officeDocument/2006/relationships/image" Target="../media/image1.jpg"/></Relationships>
</file>

<file path=ppt/slides/_rels/slide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8" Type="http://schemas.openxmlformats.org/officeDocument/2006/relationships/image" Target="../media/image12.jpg"/><Relationship Id="rId3" Type="http://schemas.openxmlformats.org/officeDocument/2006/relationships/image" Target="../media/image1.jpg"/><Relationship Id="rId7" Type="http://schemas.openxmlformats.org/officeDocument/2006/relationships/image" Target="../media/image11.jpg"/><Relationship Id="rId2" Type="http://schemas.openxmlformats.org/officeDocument/2006/relationships/image" Target="../media/image8.jpg"/><Relationship Id="rId1" Type="http://schemas.openxmlformats.org/officeDocument/2006/relationships/slideLayout" Target="../slideLayouts/slideLayout6.xml"/><Relationship Id="rId6" Type="http://schemas.openxmlformats.org/officeDocument/2006/relationships/image" Target="../media/image10.jpg"/><Relationship Id="rId5" Type="http://schemas.openxmlformats.org/officeDocument/2006/relationships/image" Target="../media/image9.jp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7.xml"/><Relationship Id="rId1" Type="http://schemas.openxmlformats.org/officeDocument/2006/relationships/slideLayout" Target="../slideLayouts/slideLayout6.xml"/><Relationship Id="rId5" Type="http://schemas.openxmlformats.org/officeDocument/2006/relationships/image" Target="../media/image15.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9.png"/><Relationship Id="rId2" Type="http://schemas.openxmlformats.org/officeDocument/2006/relationships/image" Target="../media/image1.jpg"/><Relationship Id="rId1" Type="http://schemas.openxmlformats.org/officeDocument/2006/relationships/slideLayout" Target="../slideLayouts/slideLayout6.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23">
            <a:extLst>
              <a:ext uri="{FF2B5EF4-FFF2-40B4-BE49-F238E27FC236}">
                <a16:creationId xmlns:a16="http://schemas.microsoft.com/office/drawing/2014/main" id="{C1165547-DF3A-4694-9097-2BDAF2003713}"/>
              </a:ext>
            </a:extLst>
          </p:cNvPr>
          <p:cNvSpPr txBox="1"/>
          <p:nvPr/>
        </p:nvSpPr>
        <p:spPr>
          <a:xfrm>
            <a:off x="2229560" y="-125467"/>
            <a:ext cx="6483685" cy="830997"/>
          </a:xfrm>
          <a:prstGeom prst="rect">
            <a:avLst/>
          </a:prstGeom>
          <a:noFill/>
        </p:spPr>
        <p:txBody>
          <a:bodyPr wrap="square" lIns="0" tIns="0" rIns="0" bIns="0" rtlCol="0">
            <a:spAutoFit/>
          </a:bodyPr>
          <a:lstStyle/>
          <a:p>
            <a:r>
              <a:rPr lang="en-US" sz="5400" b="1" dirty="0">
                <a:solidFill>
                  <a:srgbClr val="002060"/>
                </a:solidFill>
                <a:latin typeface="Segoe UI" panose="020B0502040204020203" pitchFamily="34" charset="0"/>
                <a:cs typeface="Segoe UI" panose="020B0502040204020203" pitchFamily="34" charset="0"/>
              </a:rPr>
              <a:t>EDA  IPL (2008 -18)</a:t>
            </a:r>
          </a:p>
        </p:txBody>
      </p:sp>
      <p:sp>
        <p:nvSpPr>
          <p:cNvPr id="55" name="Rectangle 54">
            <a:extLst>
              <a:ext uri="{FF2B5EF4-FFF2-40B4-BE49-F238E27FC236}">
                <a16:creationId xmlns:a16="http://schemas.microsoft.com/office/drawing/2014/main" id="{6BBBCB2E-F413-4381-8378-02FDC20EA4F6}"/>
              </a:ext>
            </a:extLst>
          </p:cNvPr>
          <p:cNvSpPr/>
          <p:nvPr/>
        </p:nvSpPr>
        <p:spPr>
          <a:xfrm>
            <a:off x="189853" y="6088157"/>
            <a:ext cx="3536195" cy="615553"/>
          </a:xfrm>
          <a:prstGeom prst="rect">
            <a:avLst/>
          </a:prstGeom>
        </p:spPr>
        <p:txBody>
          <a:bodyPr wrap="square" lIns="0" tIns="0" rIns="0" bIns="0">
            <a:spAutoFit/>
          </a:bodyPr>
          <a:lstStyle/>
          <a:p>
            <a:r>
              <a:rPr lang="en-US" sz="2000" b="1" dirty="0">
                <a:solidFill>
                  <a:srgbClr val="002060"/>
                </a:solidFill>
                <a:latin typeface="+mj-lt"/>
                <a:cs typeface="Segoe UI" panose="020B0502040204020203" pitchFamily="34" charset="0"/>
              </a:rPr>
              <a:t>Narendra Singh Parihar</a:t>
            </a:r>
          </a:p>
          <a:p>
            <a:r>
              <a:rPr lang="en-US" sz="2000" b="1" dirty="0">
                <a:solidFill>
                  <a:srgbClr val="002060"/>
                </a:solidFill>
                <a:latin typeface="+mj-lt"/>
                <a:cs typeface="Segoe UI" panose="020B0502040204020203" pitchFamily="34" charset="0"/>
              </a:rPr>
              <a:t>Jan’2020 Batch</a:t>
            </a:r>
          </a:p>
        </p:txBody>
      </p:sp>
      <p:sp>
        <p:nvSpPr>
          <p:cNvPr id="3" name="Title 2" hidden="1">
            <a:extLst>
              <a:ext uri="{FF2B5EF4-FFF2-40B4-BE49-F238E27FC236}">
                <a16:creationId xmlns:a16="http://schemas.microsoft.com/office/drawing/2014/main" id="{016C325E-5B69-4D07-BBFB-7DB217A69D48}"/>
              </a:ext>
            </a:extLst>
          </p:cNvPr>
          <p:cNvSpPr>
            <a:spLocks noGrp="1"/>
          </p:cNvSpPr>
          <p:nvPr>
            <p:ph type="ctrTitle"/>
          </p:nvPr>
        </p:nvSpPr>
        <p:spPr/>
        <p:txBody>
          <a:bodyPr/>
          <a:lstStyle/>
          <a:p>
            <a:r>
              <a:rPr lang="en-US" dirty="0"/>
              <a:t>Human resources slide 1</a:t>
            </a:r>
          </a:p>
        </p:txBody>
      </p:sp>
      <p:pic>
        <p:nvPicPr>
          <p:cNvPr id="5" name="Picture 4">
            <a:extLst>
              <a:ext uri="{FF2B5EF4-FFF2-40B4-BE49-F238E27FC236}">
                <a16:creationId xmlns:a16="http://schemas.microsoft.com/office/drawing/2014/main" id="{3AD73A30-0D87-42CE-9124-81E54236FF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19791" y="6088157"/>
            <a:ext cx="1272209" cy="769843"/>
          </a:xfrm>
          <a:prstGeom prst="rect">
            <a:avLst/>
          </a:prstGeom>
        </p:spPr>
      </p:pic>
      <p:pic>
        <p:nvPicPr>
          <p:cNvPr id="7" name="Picture 6">
            <a:extLst>
              <a:ext uri="{FF2B5EF4-FFF2-40B4-BE49-F238E27FC236}">
                <a16:creationId xmlns:a16="http://schemas.microsoft.com/office/drawing/2014/main" id="{95607FCC-FD7C-44C5-A11A-9A31FAD24CE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07926" y="0"/>
            <a:ext cx="1762539" cy="769843"/>
          </a:xfrm>
          <a:prstGeom prst="rect">
            <a:avLst/>
          </a:prstGeom>
        </p:spPr>
      </p:pic>
      <p:pic>
        <p:nvPicPr>
          <p:cNvPr id="14" name="Picture 13">
            <a:extLst>
              <a:ext uri="{FF2B5EF4-FFF2-40B4-BE49-F238E27FC236}">
                <a16:creationId xmlns:a16="http://schemas.microsoft.com/office/drawing/2014/main" id="{0D6F6CAD-929A-47FD-A749-AE48D442796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535" y="705530"/>
            <a:ext cx="12148930" cy="5382627"/>
          </a:xfrm>
          <a:prstGeom prst="rect">
            <a:avLst/>
          </a:prstGeom>
        </p:spPr>
      </p:pic>
    </p:spTree>
    <p:extLst>
      <p:ext uri="{BB962C8B-B14F-4D97-AF65-F5344CB8AC3E}">
        <p14:creationId xmlns:p14="http://schemas.microsoft.com/office/powerpoint/2010/main" val="32543563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10EEA7B-37D0-4A85-ACDA-135EF78319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19791" y="6088157"/>
            <a:ext cx="1272209" cy="769843"/>
          </a:xfrm>
          <a:prstGeom prst="rect">
            <a:avLst/>
          </a:prstGeom>
        </p:spPr>
      </p:pic>
      <p:sp>
        <p:nvSpPr>
          <p:cNvPr id="4" name="Title 1">
            <a:extLst>
              <a:ext uri="{FF2B5EF4-FFF2-40B4-BE49-F238E27FC236}">
                <a16:creationId xmlns:a16="http://schemas.microsoft.com/office/drawing/2014/main" id="{0BD279CA-074C-4BF2-A1D7-2DA60A024B4B}"/>
              </a:ext>
            </a:extLst>
          </p:cNvPr>
          <p:cNvSpPr txBox="1">
            <a:spLocks/>
          </p:cNvSpPr>
          <p:nvPr/>
        </p:nvSpPr>
        <p:spPr>
          <a:xfrm>
            <a:off x="195775" y="176454"/>
            <a:ext cx="6922477" cy="416934"/>
          </a:xfrm>
          <a:prstGeom prst="rect">
            <a:avLst/>
          </a:prstGeom>
        </p:spPr>
        <p:txBody>
          <a:bodyPr vert="horz" lIns="0" tIns="0" rIns="0" bIns="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2400" b="1" dirty="0">
                <a:solidFill>
                  <a:srgbClr val="002060"/>
                </a:solidFill>
                <a:latin typeface="Segoe UI" panose="020B0502040204020203" pitchFamily="34" charset="0"/>
                <a:cs typeface="Segoe UI" panose="020B0502040204020203" pitchFamily="34" charset="0"/>
              </a:rPr>
              <a:t>Is Toss Winner Also the Match Winner ?</a:t>
            </a:r>
            <a:endParaRPr lang="en-US" sz="2400" b="1" dirty="0">
              <a:solidFill>
                <a:srgbClr val="002060"/>
              </a:solidFill>
              <a:latin typeface="Segoe UI" panose="020B0502040204020203" pitchFamily="34" charset="0"/>
              <a:cs typeface="Segoe UI" panose="020B0502040204020203" pitchFamily="34" charset="0"/>
            </a:endParaRPr>
          </a:p>
        </p:txBody>
      </p:sp>
      <p:pic>
        <p:nvPicPr>
          <p:cNvPr id="5" name="Picture 4">
            <a:extLst>
              <a:ext uri="{FF2B5EF4-FFF2-40B4-BE49-F238E27FC236}">
                <a16:creationId xmlns:a16="http://schemas.microsoft.com/office/drawing/2014/main" id="{F6D5AC87-FD64-47F8-AFA7-97FBE17A6A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07926" y="0"/>
            <a:ext cx="1762539" cy="769843"/>
          </a:xfrm>
          <a:prstGeom prst="rect">
            <a:avLst/>
          </a:prstGeom>
        </p:spPr>
      </p:pic>
      <p:sp>
        <p:nvSpPr>
          <p:cNvPr id="6" name="Rectangle: Rounded Corners 5">
            <a:extLst>
              <a:ext uri="{FF2B5EF4-FFF2-40B4-BE49-F238E27FC236}">
                <a16:creationId xmlns:a16="http://schemas.microsoft.com/office/drawing/2014/main" id="{C744B43F-E199-4279-948F-B34605059ADA}"/>
              </a:ext>
            </a:extLst>
          </p:cNvPr>
          <p:cNvSpPr/>
          <p:nvPr/>
        </p:nvSpPr>
        <p:spPr>
          <a:xfrm>
            <a:off x="68564" y="5605675"/>
            <a:ext cx="12054872" cy="1216855"/>
          </a:xfrm>
          <a:prstGeom prst="roundRect">
            <a:avLst/>
          </a:prstGeom>
          <a:noFill/>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marL="285750" indent="-285750">
              <a:buFont typeface="Arial" panose="020B0604020202020204" pitchFamily="34" charset="0"/>
              <a:buChar char="•"/>
            </a:pPr>
            <a:r>
              <a:rPr lang="en-GB" sz="1600" dirty="0">
                <a:solidFill>
                  <a:srgbClr val="002060"/>
                </a:solidFill>
                <a:latin typeface="Segoe UI" panose="020B0502040204020203" pitchFamily="34" charset="0"/>
                <a:cs typeface="Segoe UI" panose="020B0502040204020203" pitchFamily="34" charset="0"/>
              </a:rPr>
              <a:t>From above plot we can say winning toss is not the guarantee of winning match.</a:t>
            </a:r>
          </a:p>
          <a:p>
            <a:pPr marL="285750" indent="-285750">
              <a:buFont typeface="Arial" panose="020B0604020202020204" pitchFamily="34" charset="0"/>
              <a:buChar char="•"/>
            </a:pPr>
            <a:r>
              <a:rPr lang="en-GB" sz="1600" dirty="0">
                <a:solidFill>
                  <a:srgbClr val="002060"/>
                </a:solidFill>
                <a:latin typeface="Segoe UI" panose="020B0502040204020203" pitchFamily="34" charset="0"/>
                <a:cs typeface="Segoe UI" panose="020B0502040204020203" pitchFamily="34" charset="0"/>
              </a:rPr>
              <a:t>MI is lucky to won maximum toss decision 90 times followed by KKR 87.</a:t>
            </a:r>
          </a:p>
        </p:txBody>
      </p:sp>
      <p:pic>
        <p:nvPicPr>
          <p:cNvPr id="10" name="Picture 9">
            <a:extLst>
              <a:ext uri="{FF2B5EF4-FFF2-40B4-BE49-F238E27FC236}">
                <a16:creationId xmlns:a16="http://schemas.microsoft.com/office/drawing/2014/main" id="{EC44F4EA-A1C8-4EE6-9F15-DC07981951C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99308" y="593388"/>
            <a:ext cx="4719278" cy="4800362"/>
          </a:xfrm>
          <a:prstGeom prst="rect">
            <a:avLst/>
          </a:prstGeom>
        </p:spPr>
      </p:pic>
    </p:spTree>
    <p:extLst>
      <p:ext uri="{BB962C8B-B14F-4D97-AF65-F5344CB8AC3E}">
        <p14:creationId xmlns:p14="http://schemas.microsoft.com/office/powerpoint/2010/main" val="23327954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741FBC9-9965-4107-9093-9758B060B8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19791" y="6088157"/>
            <a:ext cx="1272209" cy="769843"/>
          </a:xfrm>
          <a:prstGeom prst="rect">
            <a:avLst/>
          </a:prstGeom>
        </p:spPr>
      </p:pic>
      <p:sp>
        <p:nvSpPr>
          <p:cNvPr id="4" name="Title 1">
            <a:extLst>
              <a:ext uri="{FF2B5EF4-FFF2-40B4-BE49-F238E27FC236}">
                <a16:creationId xmlns:a16="http://schemas.microsoft.com/office/drawing/2014/main" id="{D49BE847-0F47-422C-BA0C-D30747AA883B}"/>
              </a:ext>
            </a:extLst>
          </p:cNvPr>
          <p:cNvSpPr txBox="1">
            <a:spLocks/>
          </p:cNvSpPr>
          <p:nvPr/>
        </p:nvSpPr>
        <p:spPr>
          <a:xfrm>
            <a:off x="195775" y="176454"/>
            <a:ext cx="6922477" cy="416934"/>
          </a:xfrm>
          <a:prstGeom prst="rect">
            <a:avLst/>
          </a:prstGeom>
        </p:spPr>
        <p:txBody>
          <a:bodyPr vert="horz" lIns="0" tIns="0" rIns="0" bIns="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2400" b="1" dirty="0">
                <a:solidFill>
                  <a:srgbClr val="002060"/>
                </a:solidFill>
                <a:latin typeface="Segoe UI" panose="020B0502040204020203" pitchFamily="34" charset="0"/>
                <a:cs typeface="Segoe UI" panose="020B0502040204020203" pitchFamily="34" charset="0"/>
              </a:rPr>
              <a:t>Analysis of Home ground advantage for teams ?</a:t>
            </a:r>
            <a:endParaRPr lang="en-US" sz="2400" b="1" dirty="0">
              <a:solidFill>
                <a:srgbClr val="002060"/>
              </a:solidFill>
              <a:latin typeface="Segoe UI" panose="020B0502040204020203" pitchFamily="34" charset="0"/>
              <a:cs typeface="Segoe UI" panose="020B0502040204020203" pitchFamily="34" charset="0"/>
            </a:endParaRPr>
          </a:p>
        </p:txBody>
      </p:sp>
      <p:pic>
        <p:nvPicPr>
          <p:cNvPr id="5" name="Picture 4">
            <a:extLst>
              <a:ext uri="{FF2B5EF4-FFF2-40B4-BE49-F238E27FC236}">
                <a16:creationId xmlns:a16="http://schemas.microsoft.com/office/drawing/2014/main" id="{85CA3F17-A3FE-4026-A9E6-A6F9DAD956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07926" y="0"/>
            <a:ext cx="1762539" cy="769843"/>
          </a:xfrm>
          <a:prstGeom prst="rect">
            <a:avLst/>
          </a:prstGeom>
        </p:spPr>
      </p:pic>
      <p:sp>
        <p:nvSpPr>
          <p:cNvPr id="6" name="Rectangle: Rounded Corners 5">
            <a:extLst>
              <a:ext uri="{FF2B5EF4-FFF2-40B4-BE49-F238E27FC236}">
                <a16:creationId xmlns:a16="http://schemas.microsoft.com/office/drawing/2014/main" id="{9217207F-1EC5-4452-8AE3-959BDCBCC1AD}"/>
              </a:ext>
            </a:extLst>
          </p:cNvPr>
          <p:cNvSpPr/>
          <p:nvPr/>
        </p:nvSpPr>
        <p:spPr>
          <a:xfrm>
            <a:off x="68564" y="6229141"/>
            <a:ext cx="12054872" cy="593389"/>
          </a:xfrm>
          <a:prstGeom prst="roundRect">
            <a:avLst/>
          </a:prstGeom>
          <a:noFill/>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marL="285750" indent="-285750">
              <a:buFont typeface="Arial" panose="020B0604020202020204" pitchFamily="34" charset="0"/>
              <a:buChar char="•"/>
            </a:pPr>
            <a:r>
              <a:rPr lang="en-GB" sz="1600" dirty="0">
                <a:solidFill>
                  <a:srgbClr val="002060"/>
                </a:solidFill>
                <a:latin typeface="Segoe UI" panose="020B0502040204020203" pitchFamily="34" charset="0"/>
                <a:cs typeface="Segoe UI" panose="020B0502040204020203" pitchFamily="34" charset="0"/>
              </a:rPr>
              <a:t>From looking above all plots we can say there is a home ground factor which also works as most of the teams win                      more matches at their home ground.</a:t>
            </a:r>
          </a:p>
        </p:txBody>
      </p:sp>
      <p:pic>
        <p:nvPicPr>
          <p:cNvPr id="31" name="Picture 30">
            <a:extLst>
              <a:ext uri="{FF2B5EF4-FFF2-40B4-BE49-F238E27FC236}">
                <a16:creationId xmlns:a16="http://schemas.microsoft.com/office/drawing/2014/main" id="{884F710B-CB07-4D2A-94B1-24777FF8C55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536" y="593388"/>
            <a:ext cx="3776742" cy="2656249"/>
          </a:xfrm>
          <a:prstGeom prst="rect">
            <a:avLst/>
          </a:prstGeom>
        </p:spPr>
      </p:pic>
      <p:pic>
        <p:nvPicPr>
          <p:cNvPr id="33" name="Picture 32">
            <a:extLst>
              <a:ext uri="{FF2B5EF4-FFF2-40B4-BE49-F238E27FC236}">
                <a16:creationId xmlns:a16="http://schemas.microsoft.com/office/drawing/2014/main" id="{9DA9D324-E33C-4468-9656-88697DEF17C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98278" y="611124"/>
            <a:ext cx="3602503" cy="2656248"/>
          </a:xfrm>
          <a:prstGeom prst="rect">
            <a:avLst/>
          </a:prstGeom>
        </p:spPr>
      </p:pic>
      <p:pic>
        <p:nvPicPr>
          <p:cNvPr id="37" name="Picture 36">
            <a:extLst>
              <a:ext uri="{FF2B5EF4-FFF2-40B4-BE49-F238E27FC236}">
                <a16:creationId xmlns:a16="http://schemas.microsoft.com/office/drawing/2014/main" id="{7CECA4E4-21FA-437B-9A30-3956F15DDE5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5775" y="3267372"/>
            <a:ext cx="3602503" cy="2820785"/>
          </a:xfrm>
          <a:prstGeom prst="rect">
            <a:avLst/>
          </a:prstGeom>
        </p:spPr>
      </p:pic>
      <p:pic>
        <p:nvPicPr>
          <p:cNvPr id="39" name="Picture 38">
            <a:extLst>
              <a:ext uri="{FF2B5EF4-FFF2-40B4-BE49-F238E27FC236}">
                <a16:creationId xmlns:a16="http://schemas.microsoft.com/office/drawing/2014/main" id="{4C7188AD-4F44-473D-BBF9-642C00FCD87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798278" y="3431909"/>
            <a:ext cx="3602503" cy="2656248"/>
          </a:xfrm>
          <a:prstGeom prst="rect">
            <a:avLst/>
          </a:prstGeom>
        </p:spPr>
      </p:pic>
      <p:pic>
        <p:nvPicPr>
          <p:cNvPr id="41" name="Picture 40">
            <a:extLst>
              <a:ext uri="{FF2B5EF4-FFF2-40B4-BE49-F238E27FC236}">
                <a16:creationId xmlns:a16="http://schemas.microsoft.com/office/drawing/2014/main" id="{43C1D665-459E-48F3-91D0-E116FB0D85D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400781" y="622901"/>
            <a:ext cx="3389138" cy="2656248"/>
          </a:xfrm>
          <a:prstGeom prst="rect">
            <a:avLst/>
          </a:prstGeom>
        </p:spPr>
      </p:pic>
      <p:pic>
        <p:nvPicPr>
          <p:cNvPr id="43" name="Picture 42">
            <a:extLst>
              <a:ext uri="{FF2B5EF4-FFF2-40B4-BE49-F238E27FC236}">
                <a16:creationId xmlns:a16="http://schemas.microsoft.com/office/drawing/2014/main" id="{2006759C-A057-4ADB-A449-DEE781BB491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400781" y="3408356"/>
            <a:ext cx="3718726" cy="2679801"/>
          </a:xfrm>
          <a:prstGeom prst="rect">
            <a:avLst/>
          </a:prstGeom>
        </p:spPr>
      </p:pic>
    </p:spTree>
    <p:extLst>
      <p:ext uri="{BB962C8B-B14F-4D97-AF65-F5344CB8AC3E}">
        <p14:creationId xmlns:p14="http://schemas.microsoft.com/office/powerpoint/2010/main" val="9743588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6C1BF8B-42FE-4D85-9CD9-B6327FCA7D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19791" y="6088157"/>
            <a:ext cx="1272209" cy="769843"/>
          </a:xfrm>
          <a:prstGeom prst="rect">
            <a:avLst/>
          </a:prstGeom>
        </p:spPr>
      </p:pic>
      <p:sp>
        <p:nvSpPr>
          <p:cNvPr id="4" name="Title 1">
            <a:extLst>
              <a:ext uri="{FF2B5EF4-FFF2-40B4-BE49-F238E27FC236}">
                <a16:creationId xmlns:a16="http://schemas.microsoft.com/office/drawing/2014/main" id="{17D4EAFD-D570-43FB-BA25-B43B4E8C6CB7}"/>
              </a:ext>
            </a:extLst>
          </p:cNvPr>
          <p:cNvSpPr txBox="1">
            <a:spLocks/>
          </p:cNvSpPr>
          <p:nvPr/>
        </p:nvSpPr>
        <p:spPr>
          <a:xfrm>
            <a:off x="195775" y="176454"/>
            <a:ext cx="6922477" cy="416934"/>
          </a:xfrm>
          <a:prstGeom prst="rect">
            <a:avLst/>
          </a:prstGeom>
        </p:spPr>
        <p:txBody>
          <a:bodyPr vert="horz" lIns="0" tIns="0" rIns="0" bIns="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2400" b="1" dirty="0">
                <a:solidFill>
                  <a:srgbClr val="002060"/>
                </a:solidFill>
                <a:latin typeface="Segoe UI" panose="020B0502040204020203" pitchFamily="34" charset="0"/>
                <a:cs typeface="Segoe UI" panose="020B0502040204020203" pitchFamily="34" charset="0"/>
              </a:rPr>
              <a:t>Total Runs Across the Seasons</a:t>
            </a:r>
            <a:endParaRPr lang="en-US" sz="2400" b="1" dirty="0">
              <a:solidFill>
                <a:srgbClr val="002060"/>
              </a:solidFill>
              <a:latin typeface="Segoe UI" panose="020B0502040204020203" pitchFamily="34" charset="0"/>
              <a:cs typeface="Segoe UI" panose="020B0502040204020203" pitchFamily="34" charset="0"/>
            </a:endParaRPr>
          </a:p>
        </p:txBody>
      </p:sp>
      <p:pic>
        <p:nvPicPr>
          <p:cNvPr id="5" name="Picture 4">
            <a:extLst>
              <a:ext uri="{FF2B5EF4-FFF2-40B4-BE49-F238E27FC236}">
                <a16:creationId xmlns:a16="http://schemas.microsoft.com/office/drawing/2014/main" id="{2F592FEC-C2EC-4F24-B9D3-9AD95BD1F6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07926" y="0"/>
            <a:ext cx="1762539" cy="769843"/>
          </a:xfrm>
          <a:prstGeom prst="rect">
            <a:avLst/>
          </a:prstGeom>
        </p:spPr>
      </p:pic>
      <p:sp>
        <p:nvSpPr>
          <p:cNvPr id="6" name="Rectangle: Rounded Corners 5">
            <a:extLst>
              <a:ext uri="{FF2B5EF4-FFF2-40B4-BE49-F238E27FC236}">
                <a16:creationId xmlns:a16="http://schemas.microsoft.com/office/drawing/2014/main" id="{210626E4-4133-4C69-A4F3-43471884C4FE}"/>
              </a:ext>
            </a:extLst>
          </p:cNvPr>
          <p:cNvSpPr/>
          <p:nvPr/>
        </p:nvSpPr>
        <p:spPr>
          <a:xfrm>
            <a:off x="0" y="5731537"/>
            <a:ext cx="12054872" cy="1062110"/>
          </a:xfrm>
          <a:prstGeom prst="roundRect">
            <a:avLst/>
          </a:prstGeom>
          <a:noFill/>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marL="285750" indent="-285750">
              <a:buFont typeface="Arial" panose="020B0604020202020204" pitchFamily="34" charset="0"/>
              <a:buChar char="•"/>
            </a:pPr>
            <a:r>
              <a:rPr lang="en-GB" sz="1600" dirty="0">
                <a:solidFill>
                  <a:srgbClr val="002060"/>
                </a:solidFill>
                <a:latin typeface="Segoe UI" panose="020B0502040204020203" pitchFamily="34" charset="0"/>
                <a:cs typeface="Segoe UI" panose="020B0502040204020203" pitchFamily="34" charset="0"/>
              </a:rPr>
              <a:t>2013 season has highest run across all season and 2009 season has minimum. There is a huge increase and decrease as number of matches are also not equal in all season. There are 9 teams playing in 2013 season.</a:t>
            </a:r>
          </a:p>
          <a:p>
            <a:pPr marL="285750" indent="-285750">
              <a:buFont typeface="Arial" panose="020B0604020202020204" pitchFamily="34" charset="0"/>
              <a:buChar char="•"/>
            </a:pPr>
            <a:r>
              <a:rPr lang="en-GB" sz="1600" dirty="0">
                <a:solidFill>
                  <a:srgbClr val="002060"/>
                </a:solidFill>
                <a:latin typeface="Segoe UI" panose="020B0502040204020203" pitchFamily="34" charset="0"/>
                <a:cs typeface="Segoe UI" panose="020B0502040204020203" pitchFamily="34" charset="0"/>
              </a:rPr>
              <a:t>2009 season has huge decrease in runs because one reason may be that all matches of 2009 are played at South Africa. </a:t>
            </a:r>
          </a:p>
          <a:p>
            <a:pPr marL="285750" indent="-285750">
              <a:buFont typeface="Arial" panose="020B0604020202020204" pitchFamily="34" charset="0"/>
              <a:buChar char="•"/>
            </a:pPr>
            <a:r>
              <a:rPr lang="en-GB" sz="1600" dirty="0">
                <a:solidFill>
                  <a:srgbClr val="002060"/>
                </a:solidFill>
                <a:latin typeface="Segoe UI" panose="020B0502040204020203" pitchFamily="34" charset="0"/>
                <a:cs typeface="Segoe UI" panose="020B0502040204020203" pitchFamily="34" charset="0"/>
              </a:rPr>
              <a:t>2014 season has also huge decrease in runs because 33% matches of this season are also played at Dubai and Abu Dhabi.</a:t>
            </a:r>
          </a:p>
        </p:txBody>
      </p:sp>
      <p:pic>
        <p:nvPicPr>
          <p:cNvPr id="8" name="Picture 7">
            <a:extLst>
              <a:ext uri="{FF2B5EF4-FFF2-40B4-BE49-F238E27FC236}">
                <a16:creationId xmlns:a16="http://schemas.microsoft.com/office/drawing/2014/main" id="{C4F71958-8AF5-4EC9-85C5-F3DB4FBD9A0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5775" y="595408"/>
            <a:ext cx="10133869" cy="5200480"/>
          </a:xfrm>
          <a:prstGeom prst="rect">
            <a:avLst/>
          </a:prstGeom>
        </p:spPr>
      </p:pic>
    </p:spTree>
    <p:extLst>
      <p:ext uri="{BB962C8B-B14F-4D97-AF65-F5344CB8AC3E}">
        <p14:creationId xmlns:p14="http://schemas.microsoft.com/office/powerpoint/2010/main" val="30134180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8C06BF4-B8F0-4802-BFC1-91E77BDF197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19791" y="6088157"/>
            <a:ext cx="1272209" cy="769843"/>
          </a:xfrm>
          <a:prstGeom prst="rect">
            <a:avLst/>
          </a:prstGeom>
        </p:spPr>
      </p:pic>
      <p:sp>
        <p:nvSpPr>
          <p:cNvPr id="4" name="Title 1">
            <a:extLst>
              <a:ext uri="{FF2B5EF4-FFF2-40B4-BE49-F238E27FC236}">
                <a16:creationId xmlns:a16="http://schemas.microsoft.com/office/drawing/2014/main" id="{8EDAC653-3798-4148-B7FA-0D6561E11D7E}"/>
              </a:ext>
            </a:extLst>
          </p:cNvPr>
          <p:cNvSpPr txBox="1">
            <a:spLocks/>
          </p:cNvSpPr>
          <p:nvPr/>
        </p:nvSpPr>
        <p:spPr>
          <a:xfrm>
            <a:off x="195775" y="176454"/>
            <a:ext cx="9173308" cy="416934"/>
          </a:xfrm>
          <a:prstGeom prst="rect">
            <a:avLst/>
          </a:prstGeom>
        </p:spPr>
        <p:txBody>
          <a:bodyPr vert="horz" lIns="0" tIns="0" rIns="0" bIns="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2400" b="1" dirty="0">
                <a:solidFill>
                  <a:srgbClr val="002060"/>
                </a:solidFill>
                <a:latin typeface="Segoe UI" panose="020B0502040204020203" pitchFamily="34" charset="0"/>
                <a:cs typeface="Segoe UI" panose="020B0502040204020203" pitchFamily="34" charset="0"/>
              </a:rPr>
              <a:t>Plot the performance of top batsmen &amp; bowlers over seasons</a:t>
            </a:r>
            <a:endParaRPr lang="en-US" sz="2400" b="1" dirty="0">
              <a:solidFill>
                <a:srgbClr val="002060"/>
              </a:solidFill>
              <a:latin typeface="Segoe UI" panose="020B0502040204020203" pitchFamily="34" charset="0"/>
              <a:cs typeface="Segoe UI" panose="020B0502040204020203" pitchFamily="34" charset="0"/>
            </a:endParaRPr>
          </a:p>
        </p:txBody>
      </p:sp>
      <p:pic>
        <p:nvPicPr>
          <p:cNvPr id="5" name="Picture 4">
            <a:extLst>
              <a:ext uri="{FF2B5EF4-FFF2-40B4-BE49-F238E27FC236}">
                <a16:creationId xmlns:a16="http://schemas.microsoft.com/office/drawing/2014/main" id="{5B54EFDE-4B8F-4AFB-8DB5-24E121B76B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07926" y="0"/>
            <a:ext cx="1762539" cy="769843"/>
          </a:xfrm>
          <a:prstGeom prst="rect">
            <a:avLst/>
          </a:prstGeom>
        </p:spPr>
      </p:pic>
      <p:sp>
        <p:nvSpPr>
          <p:cNvPr id="6" name="Rectangle: Rounded Corners 5">
            <a:extLst>
              <a:ext uri="{FF2B5EF4-FFF2-40B4-BE49-F238E27FC236}">
                <a16:creationId xmlns:a16="http://schemas.microsoft.com/office/drawing/2014/main" id="{9AD91025-01D0-455C-8DEC-417F8AFBF8B7}"/>
              </a:ext>
            </a:extLst>
          </p:cNvPr>
          <p:cNvSpPr/>
          <p:nvPr/>
        </p:nvSpPr>
        <p:spPr>
          <a:xfrm>
            <a:off x="0" y="6023803"/>
            <a:ext cx="12054872" cy="769844"/>
          </a:xfrm>
          <a:prstGeom prst="roundRect">
            <a:avLst/>
          </a:prstGeom>
          <a:noFill/>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marL="285750" indent="-285750">
              <a:buFont typeface="Arial" panose="020B0604020202020204" pitchFamily="34" charset="0"/>
              <a:buChar char="•"/>
            </a:pPr>
            <a:r>
              <a:rPr lang="en-GB" sz="1600" dirty="0">
                <a:solidFill>
                  <a:srgbClr val="002060"/>
                </a:solidFill>
                <a:latin typeface="Segoe UI" panose="020B0502040204020203" pitchFamily="34" charset="0"/>
                <a:cs typeface="Segoe UI" panose="020B0502040204020203" pitchFamily="34" charset="0"/>
              </a:rPr>
              <a:t>Virat Kohli show a steady improvement across season and RG Sharma and G Gambhir show a slump.</a:t>
            </a:r>
          </a:p>
          <a:p>
            <a:pPr marL="285750" indent="-285750">
              <a:buFont typeface="Arial" panose="020B0604020202020204" pitchFamily="34" charset="0"/>
              <a:buChar char="•"/>
            </a:pPr>
            <a:r>
              <a:rPr lang="en-GB" sz="1600" dirty="0">
                <a:solidFill>
                  <a:srgbClr val="002060"/>
                </a:solidFill>
                <a:latin typeface="Segoe UI" panose="020B0502040204020203" pitchFamily="34" charset="0"/>
                <a:cs typeface="Segoe UI" panose="020B0502040204020203" pitchFamily="34" charset="0"/>
              </a:rPr>
              <a:t>SL Malinga is the highest wicket(170) taker in IPL so far.</a:t>
            </a:r>
          </a:p>
          <a:p>
            <a:pPr marL="285750" indent="-285750">
              <a:buFont typeface="Arial" panose="020B0604020202020204" pitchFamily="34" charset="0"/>
              <a:buChar char="•"/>
            </a:pPr>
            <a:endParaRPr lang="en-GB" sz="1600" dirty="0">
              <a:solidFill>
                <a:srgbClr val="002060"/>
              </a:solidFill>
              <a:latin typeface="Segoe UI" panose="020B0502040204020203" pitchFamily="34" charset="0"/>
              <a:cs typeface="Segoe UI" panose="020B0502040204020203" pitchFamily="34" charset="0"/>
            </a:endParaRPr>
          </a:p>
        </p:txBody>
      </p:sp>
      <p:pic>
        <p:nvPicPr>
          <p:cNvPr id="8" name="Picture 7">
            <a:extLst>
              <a:ext uri="{FF2B5EF4-FFF2-40B4-BE49-F238E27FC236}">
                <a16:creationId xmlns:a16="http://schemas.microsoft.com/office/drawing/2014/main" id="{4914A9DC-C548-4D83-B950-B57CB6AA46E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2047" y="707830"/>
            <a:ext cx="5903953" cy="4847252"/>
          </a:xfrm>
          <a:prstGeom prst="rect">
            <a:avLst/>
          </a:prstGeom>
        </p:spPr>
      </p:pic>
      <p:pic>
        <p:nvPicPr>
          <p:cNvPr id="10" name="Picture 9">
            <a:extLst>
              <a:ext uri="{FF2B5EF4-FFF2-40B4-BE49-F238E27FC236}">
                <a16:creationId xmlns:a16="http://schemas.microsoft.com/office/drawing/2014/main" id="{87930F45-D822-4903-9C9A-0F06CA4DD7B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96000" y="593388"/>
            <a:ext cx="6096000" cy="5138149"/>
          </a:xfrm>
          <a:prstGeom prst="rect">
            <a:avLst/>
          </a:prstGeom>
        </p:spPr>
      </p:pic>
    </p:spTree>
    <p:extLst>
      <p:ext uri="{BB962C8B-B14F-4D97-AF65-F5344CB8AC3E}">
        <p14:creationId xmlns:p14="http://schemas.microsoft.com/office/powerpoint/2010/main" val="20764794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7371D2C-D868-4A7F-B41C-1970E3819F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19791" y="6088157"/>
            <a:ext cx="1272209" cy="769843"/>
          </a:xfrm>
          <a:prstGeom prst="rect">
            <a:avLst/>
          </a:prstGeom>
        </p:spPr>
      </p:pic>
      <p:sp>
        <p:nvSpPr>
          <p:cNvPr id="4" name="Title 1">
            <a:extLst>
              <a:ext uri="{FF2B5EF4-FFF2-40B4-BE49-F238E27FC236}">
                <a16:creationId xmlns:a16="http://schemas.microsoft.com/office/drawing/2014/main" id="{47F7083C-448E-414E-B2C2-4A6F739277F9}"/>
              </a:ext>
            </a:extLst>
          </p:cNvPr>
          <p:cNvSpPr txBox="1">
            <a:spLocks/>
          </p:cNvSpPr>
          <p:nvPr/>
        </p:nvSpPr>
        <p:spPr>
          <a:xfrm>
            <a:off x="195775" y="176454"/>
            <a:ext cx="9173308" cy="416934"/>
          </a:xfrm>
          <a:prstGeom prst="rect">
            <a:avLst/>
          </a:prstGeom>
        </p:spPr>
        <p:txBody>
          <a:bodyPr vert="horz" lIns="0" tIns="0" rIns="0" bIns="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2400" b="1" dirty="0">
                <a:solidFill>
                  <a:srgbClr val="002060"/>
                </a:solidFill>
                <a:latin typeface="Segoe UI" panose="020B0502040204020203" pitchFamily="34" charset="0"/>
                <a:cs typeface="Segoe UI" panose="020B0502040204020203" pitchFamily="34" charset="0"/>
              </a:rPr>
              <a:t>Comparison of teams for knowing bettor performer of IPL.</a:t>
            </a:r>
            <a:endParaRPr lang="en-US" sz="2400" b="1" dirty="0">
              <a:solidFill>
                <a:srgbClr val="002060"/>
              </a:solidFill>
              <a:latin typeface="Segoe UI" panose="020B0502040204020203" pitchFamily="34" charset="0"/>
              <a:cs typeface="Segoe UI" panose="020B0502040204020203" pitchFamily="34" charset="0"/>
            </a:endParaRPr>
          </a:p>
        </p:txBody>
      </p:sp>
      <p:pic>
        <p:nvPicPr>
          <p:cNvPr id="5" name="Picture 4">
            <a:extLst>
              <a:ext uri="{FF2B5EF4-FFF2-40B4-BE49-F238E27FC236}">
                <a16:creationId xmlns:a16="http://schemas.microsoft.com/office/drawing/2014/main" id="{978386B4-D6C6-4DD9-BB43-A2C9BCF772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07926" y="0"/>
            <a:ext cx="1762539" cy="769843"/>
          </a:xfrm>
          <a:prstGeom prst="rect">
            <a:avLst/>
          </a:prstGeom>
        </p:spPr>
      </p:pic>
      <p:sp>
        <p:nvSpPr>
          <p:cNvPr id="6" name="Rectangle: Rounded Corners 5">
            <a:extLst>
              <a:ext uri="{FF2B5EF4-FFF2-40B4-BE49-F238E27FC236}">
                <a16:creationId xmlns:a16="http://schemas.microsoft.com/office/drawing/2014/main" id="{6EA24A43-155E-40E9-AF34-0C9FD7BF5132}"/>
              </a:ext>
            </a:extLst>
          </p:cNvPr>
          <p:cNvSpPr/>
          <p:nvPr/>
        </p:nvSpPr>
        <p:spPr>
          <a:xfrm>
            <a:off x="0" y="6023803"/>
            <a:ext cx="12054872" cy="769844"/>
          </a:xfrm>
          <a:prstGeom prst="roundRect">
            <a:avLst/>
          </a:prstGeom>
          <a:noFill/>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marL="285750" indent="-285750">
              <a:buFont typeface="Arial" panose="020B0604020202020204" pitchFamily="34" charset="0"/>
              <a:buChar char="•"/>
            </a:pPr>
            <a:r>
              <a:rPr lang="en-GB" sz="1600" dirty="0">
                <a:solidFill>
                  <a:srgbClr val="002060"/>
                </a:solidFill>
                <a:latin typeface="Segoe UI" panose="020B0502040204020203" pitchFamily="34" charset="0"/>
                <a:cs typeface="Segoe UI" panose="020B0502040204020203" pitchFamily="34" charset="0"/>
              </a:rPr>
              <a:t>Overall MI has a great performance when compare to top 3 teams of IPL followed by CSK as CSK is out of IPL for 2 Season.</a:t>
            </a:r>
          </a:p>
        </p:txBody>
      </p:sp>
      <p:pic>
        <p:nvPicPr>
          <p:cNvPr id="8" name="Picture 7">
            <a:extLst>
              <a:ext uri="{FF2B5EF4-FFF2-40B4-BE49-F238E27FC236}">
                <a16:creationId xmlns:a16="http://schemas.microsoft.com/office/drawing/2014/main" id="{D607A482-EFD6-4070-81F4-623E4CDF8F3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593388"/>
            <a:ext cx="4079631" cy="5157375"/>
          </a:xfrm>
          <a:prstGeom prst="rect">
            <a:avLst/>
          </a:prstGeom>
        </p:spPr>
      </p:pic>
      <p:pic>
        <p:nvPicPr>
          <p:cNvPr id="10" name="Picture 9">
            <a:extLst>
              <a:ext uri="{FF2B5EF4-FFF2-40B4-BE49-F238E27FC236}">
                <a16:creationId xmlns:a16="http://schemas.microsoft.com/office/drawing/2014/main" id="{C2C5E84F-3CB4-4CE4-99CB-D7EB25916DC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32740" y="593388"/>
            <a:ext cx="4079631" cy="5157375"/>
          </a:xfrm>
          <a:prstGeom prst="rect">
            <a:avLst/>
          </a:prstGeom>
        </p:spPr>
      </p:pic>
      <p:pic>
        <p:nvPicPr>
          <p:cNvPr id="12" name="Picture 11">
            <a:extLst>
              <a:ext uri="{FF2B5EF4-FFF2-40B4-BE49-F238E27FC236}">
                <a16:creationId xmlns:a16="http://schemas.microsoft.com/office/drawing/2014/main" id="{32BF3A65-EB30-450D-ABCD-6B7DD3A86A3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112371" y="769843"/>
            <a:ext cx="3836965" cy="4932628"/>
          </a:xfrm>
          <a:prstGeom prst="rect">
            <a:avLst/>
          </a:prstGeom>
        </p:spPr>
      </p:pic>
    </p:spTree>
    <p:extLst>
      <p:ext uri="{BB962C8B-B14F-4D97-AF65-F5344CB8AC3E}">
        <p14:creationId xmlns:p14="http://schemas.microsoft.com/office/powerpoint/2010/main" val="12015370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8E48263-B7E0-4EF2-80CB-EC3A02AA6E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19791" y="6088157"/>
            <a:ext cx="1272209" cy="769843"/>
          </a:xfrm>
          <a:prstGeom prst="rect">
            <a:avLst/>
          </a:prstGeom>
        </p:spPr>
      </p:pic>
      <p:sp>
        <p:nvSpPr>
          <p:cNvPr id="4" name="Title 1">
            <a:extLst>
              <a:ext uri="{FF2B5EF4-FFF2-40B4-BE49-F238E27FC236}">
                <a16:creationId xmlns:a16="http://schemas.microsoft.com/office/drawing/2014/main" id="{249B9AD7-B22C-4492-92CC-08F911754974}"/>
              </a:ext>
            </a:extLst>
          </p:cNvPr>
          <p:cNvSpPr txBox="1">
            <a:spLocks/>
          </p:cNvSpPr>
          <p:nvPr/>
        </p:nvSpPr>
        <p:spPr>
          <a:xfrm>
            <a:off x="195775" y="176454"/>
            <a:ext cx="9173308" cy="416934"/>
          </a:xfrm>
          <a:prstGeom prst="rect">
            <a:avLst/>
          </a:prstGeom>
        </p:spPr>
        <p:txBody>
          <a:bodyPr vert="horz" lIns="0" tIns="0" rIns="0" bIns="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2400" b="1" dirty="0">
                <a:solidFill>
                  <a:srgbClr val="002060"/>
                </a:solidFill>
                <a:latin typeface="Segoe UI" panose="020B0502040204020203" pitchFamily="34" charset="0"/>
                <a:cs typeface="Segoe UI" panose="020B0502040204020203" pitchFamily="34" charset="0"/>
              </a:rPr>
              <a:t>Analysis of All Finals team wise vs wins across all seasons</a:t>
            </a:r>
            <a:endParaRPr lang="en-US" sz="2400" b="1" dirty="0">
              <a:solidFill>
                <a:srgbClr val="002060"/>
              </a:solidFill>
              <a:latin typeface="Segoe UI" panose="020B0502040204020203" pitchFamily="34" charset="0"/>
              <a:cs typeface="Segoe UI" panose="020B0502040204020203" pitchFamily="34" charset="0"/>
            </a:endParaRPr>
          </a:p>
        </p:txBody>
      </p:sp>
      <p:pic>
        <p:nvPicPr>
          <p:cNvPr id="5" name="Picture 4">
            <a:extLst>
              <a:ext uri="{FF2B5EF4-FFF2-40B4-BE49-F238E27FC236}">
                <a16:creationId xmlns:a16="http://schemas.microsoft.com/office/drawing/2014/main" id="{54F87D12-A456-44B4-9647-D1A073D7FC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07926" y="0"/>
            <a:ext cx="1762539" cy="769843"/>
          </a:xfrm>
          <a:prstGeom prst="rect">
            <a:avLst/>
          </a:prstGeom>
        </p:spPr>
      </p:pic>
      <p:sp>
        <p:nvSpPr>
          <p:cNvPr id="6" name="Rectangle: Rounded Corners 5">
            <a:extLst>
              <a:ext uri="{FF2B5EF4-FFF2-40B4-BE49-F238E27FC236}">
                <a16:creationId xmlns:a16="http://schemas.microsoft.com/office/drawing/2014/main" id="{4657342F-73B4-4D78-90C3-C72A91292B07}"/>
              </a:ext>
            </a:extLst>
          </p:cNvPr>
          <p:cNvSpPr/>
          <p:nvPr/>
        </p:nvSpPr>
        <p:spPr>
          <a:xfrm>
            <a:off x="0" y="5626105"/>
            <a:ext cx="12054872" cy="1216855"/>
          </a:xfrm>
          <a:prstGeom prst="roundRect">
            <a:avLst/>
          </a:prstGeom>
          <a:noFill/>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marL="285750" indent="-285750">
              <a:buFont typeface="Arial" panose="020B0604020202020204" pitchFamily="34" charset="0"/>
              <a:buChar char="•"/>
            </a:pPr>
            <a:r>
              <a:rPr lang="en-GB" sz="1600" dirty="0">
                <a:solidFill>
                  <a:srgbClr val="002060"/>
                </a:solidFill>
                <a:latin typeface="Segoe UI" panose="020B0502040204020203" pitchFamily="34" charset="0"/>
                <a:cs typeface="Segoe UI" panose="020B0502040204020203" pitchFamily="34" charset="0"/>
              </a:rPr>
              <a:t>CSK has played 7 IPL finals but could win only 3 followed by MI with 3. KKR has won 2 titles. Sadly RCB have never won a final even with 3 appearance's in final. MI has high chances of winning if reached in final as it won 3 out of 4 finals.</a:t>
            </a:r>
          </a:p>
          <a:p>
            <a:pPr marL="285750" indent="-285750">
              <a:buFont typeface="Arial" panose="020B0604020202020204" pitchFamily="34" charset="0"/>
              <a:buChar char="•"/>
            </a:pPr>
            <a:r>
              <a:rPr lang="en-GB" sz="1600" dirty="0">
                <a:solidFill>
                  <a:srgbClr val="002060"/>
                </a:solidFill>
                <a:latin typeface="Segoe UI" panose="020B0502040204020203" pitchFamily="34" charset="0"/>
                <a:cs typeface="Segoe UI" panose="020B0502040204020203" pitchFamily="34" charset="0"/>
              </a:rPr>
              <a:t>From this we can say CSK has high changes to be in final in next season.</a:t>
            </a:r>
          </a:p>
          <a:p>
            <a:pPr marL="285750" indent="-285750">
              <a:buFont typeface="Arial" panose="020B0604020202020204" pitchFamily="34" charset="0"/>
              <a:buChar char="•"/>
            </a:pPr>
            <a:r>
              <a:rPr lang="en-GB" sz="1600" dirty="0">
                <a:solidFill>
                  <a:srgbClr val="002060"/>
                </a:solidFill>
                <a:latin typeface="Segoe UI" panose="020B0502040204020203" pitchFamily="34" charset="0"/>
                <a:cs typeface="Segoe UI" panose="020B0502040204020203" pitchFamily="34" charset="0"/>
              </a:rPr>
              <a:t>DD has not reached yet in any final match.</a:t>
            </a:r>
          </a:p>
          <a:p>
            <a:pPr marL="285750" indent="-285750">
              <a:buFont typeface="Arial" panose="020B0604020202020204" pitchFamily="34" charset="0"/>
              <a:buChar char="•"/>
            </a:pPr>
            <a:endParaRPr lang="en-GB" sz="1600" dirty="0">
              <a:solidFill>
                <a:srgbClr val="002060"/>
              </a:solidFill>
              <a:latin typeface="Segoe UI" panose="020B0502040204020203" pitchFamily="34" charset="0"/>
              <a:cs typeface="Segoe UI" panose="020B0502040204020203" pitchFamily="34" charset="0"/>
            </a:endParaRPr>
          </a:p>
        </p:txBody>
      </p:sp>
      <p:pic>
        <p:nvPicPr>
          <p:cNvPr id="8" name="Picture 7">
            <a:extLst>
              <a:ext uri="{FF2B5EF4-FFF2-40B4-BE49-F238E27FC236}">
                <a16:creationId xmlns:a16="http://schemas.microsoft.com/office/drawing/2014/main" id="{36AEC891-3AF2-4B01-AEC6-3BB553D81A8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3895" y="593388"/>
            <a:ext cx="10156874" cy="5047757"/>
          </a:xfrm>
          <a:prstGeom prst="rect">
            <a:avLst/>
          </a:prstGeom>
        </p:spPr>
      </p:pic>
    </p:spTree>
    <p:extLst>
      <p:ext uri="{BB962C8B-B14F-4D97-AF65-F5344CB8AC3E}">
        <p14:creationId xmlns:p14="http://schemas.microsoft.com/office/powerpoint/2010/main" val="27799311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366D381-2478-4E5A-9488-6F1D1B267C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535" y="1"/>
            <a:ext cx="12148930" cy="6858000"/>
          </a:xfrm>
          <a:prstGeom prst="rect">
            <a:avLst/>
          </a:prstGeom>
        </p:spPr>
      </p:pic>
      <p:pic>
        <p:nvPicPr>
          <p:cNvPr id="3" name="Picture 2">
            <a:extLst>
              <a:ext uri="{FF2B5EF4-FFF2-40B4-BE49-F238E27FC236}">
                <a16:creationId xmlns:a16="http://schemas.microsoft.com/office/drawing/2014/main" id="{1E1BA88B-CD40-4FA4-B938-48547FE583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19791" y="6088157"/>
            <a:ext cx="1272209" cy="769843"/>
          </a:xfrm>
          <a:prstGeom prst="rect">
            <a:avLst/>
          </a:prstGeom>
        </p:spPr>
      </p:pic>
      <p:pic>
        <p:nvPicPr>
          <p:cNvPr id="4" name="Picture 3">
            <a:extLst>
              <a:ext uri="{FF2B5EF4-FFF2-40B4-BE49-F238E27FC236}">
                <a16:creationId xmlns:a16="http://schemas.microsoft.com/office/drawing/2014/main" id="{D80DB860-3788-4BFA-89DC-A5FE3DB1EF6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07926" y="0"/>
            <a:ext cx="1762539" cy="769843"/>
          </a:xfrm>
          <a:prstGeom prst="rect">
            <a:avLst/>
          </a:prstGeom>
        </p:spPr>
      </p:pic>
      <p:sp>
        <p:nvSpPr>
          <p:cNvPr id="5" name="Title 1">
            <a:extLst>
              <a:ext uri="{FF2B5EF4-FFF2-40B4-BE49-F238E27FC236}">
                <a16:creationId xmlns:a16="http://schemas.microsoft.com/office/drawing/2014/main" id="{34D8E413-7923-4E15-9503-82DC47998592}"/>
              </a:ext>
            </a:extLst>
          </p:cNvPr>
          <p:cNvSpPr txBox="1">
            <a:spLocks/>
          </p:cNvSpPr>
          <p:nvPr/>
        </p:nvSpPr>
        <p:spPr>
          <a:xfrm>
            <a:off x="2740269" y="316464"/>
            <a:ext cx="6711462" cy="906758"/>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b="1" dirty="0">
                <a:solidFill>
                  <a:schemeClr val="bg1"/>
                </a:solidFill>
                <a:latin typeface="Segoe UI" panose="020B0502040204020203" pitchFamily="34" charset="0"/>
                <a:cs typeface="Segoe UI" panose="020B0502040204020203" pitchFamily="34" charset="0"/>
              </a:rPr>
              <a:t>CONCLUSION </a:t>
            </a:r>
            <a:endParaRPr lang="en-US" b="1" dirty="0">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7920900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A881C1A0-EB57-489D-BE20-EE5A82B4758B}"/>
              </a:ext>
            </a:extLst>
          </p:cNvPr>
          <p:cNvSpPr/>
          <p:nvPr/>
        </p:nvSpPr>
        <p:spPr>
          <a:xfrm>
            <a:off x="1507872" y="1561514"/>
            <a:ext cx="9176255" cy="4164037"/>
          </a:xfrm>
          <a:prstGeom prst="roundRect">
            <a:avLst>
              <a:gd name="adj" fmla="val 31356"/>
            </a:avLst>
          </a:prstGeom>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marL="285750" indent="-285750">
              <a:buFont typeface="Arial" panose="020B0604020202020204" pitchFamily="34" charset="0"/>
              <a:buChar char="•"/>
            </a:pPr>
            <a:r>
              <a:rPr lang="en-GB" dirty="0">
                <a:solidFill>
                  <a:srgbClr val="002060"/>
                </a:solidFill>
                <a:latin typeface="Segoe UI" panose="020B0502040204020203" pitchFamily="34" charset="0"/>
                <a:cs typeface="Segoe UI" panose="020B0502040204020203" pitchFamily="34" charset="0"/>
              </a:rPr>
              <a:t>The most important inference drawn from all this analysis is, we get to know what are the features on which winning IPL is highly positively and negatively corelated with.</a:t>
            </a:r>
          </a:p>
          <a:p>
            <a:pPr marL="285750" indent="-285750">
              <a:buFont typeface="Arial" panose="020B0604020202020204" pitchFamily="34" charset="0"/>
              <a:buChar char="•"/>
            </a:pPr>
            <a:r>
              <a:rPr lang="en-GB" dirty="0">
                <a:solidFill>
                  <a:srgbClr val="002060"/>
                </a:solidFill>
                <a:latin typeface="Segoe UI" panose="020B0502040204020203" pitchFamily="34" charset="0"/>
                <a:cs typeface="Segoe UI" panose="020B0502040204020203" pitchFamily="34" charset="0"/>
              </a:rPr>
              <a:t>Selecting player who perform consistently is important for any IPL team to becomes a true champion. </a:t>
            </a:r>
          </a:p>
          <a:p>
            <a:pPr marL="285750" indent="-285750">
              <a:buFont typeface="Arial" panose="020B0604020202020204" pitchFamily="34" charset="0"/>
              <a:buChar char="•"/>
            </a:pPr>
            <a:r>
              <a:rPr lang="en-GB" dirty="0">
                <a:solidFill>
                  <a:srgbClr val="002060"/>
                </a:solidFill>
                <a:latin typeface="Segoe UI" panose="020B0502040204020203" pitchFamily="34" charset="0"/>
                <a:cs typeface="Segoe UI" panose="020B0502040204020203" pitchFamily="34" charset="0"/>
              </a:rPr>
              <a:t>Team selection should be more important as team should be a balanced as with batsman, bowlers and all rounders.</a:t>
            </a:r>
          </a:p>
          <a:p>
            <a:pPr marL="285750" indent="-285750">
              <a:buFont typeface="Arial" panose="020B0604020202020204" pitchFamily="34" charset="0"/>
              <a:buChar char="•"/>
            </a:pPr>
            <a:r>
              <a:rPr lang="en-IN" dirty="0">
                <a:solidFill>
                  <a:srgbClr val="002060"/>
                </a:solidFill>
                <a:latin typeface="Segoe UI" panose="020B0502040204020203" pitchFamily="34" charset="0"/>
                <a:cs typeface="Segoe UI" panose="020B0502040204020203" pitchFamily="34" charset="0"/>
              </a:rPr>
              <a:t>Number of Man of the Match titles are based on individual performances and does not necessarily help to perform best as a team Therefore team needs to give balanced weightage to players.</a:t>
            </a:r>
          </a:p>
          <a:p>
            <a:pPr marL="285750" indent="-285750">
              <a:buFont typeface="Arial" panose="020B0604020202020204" pitchFamily="34" charset="0"/>
              <a:buChar char="•"/>
            </a:pPr>
            <a:r>
              <a:rPr lang="en-IN" dirty="0">
                <a:solidFill>
                  <a:srgbClr val="002060"/>
                </a:solidFill>
                <a:latin typeface="Segoe UI" panose="020B0502040204020203" pitchFamily="34" charset="0"/>
                <a:cs typeface="Segoe UI" panose="020B0502040204020203" pitchFamily="34" charset="0"/>
              </a:rPr>
              <a:t>Toss winning is not guarantee of match winning. There is equal chances.</a:t>
            </a:r>
          </a:p>
          <a:p>
            <a:pPr marL="285750" indent="-285750">
              <a:buFont typeface="Arial" panose="020B0604020202020204" pitchFamily="34" charset="0"/>
              <a:buChar char="•"/>
            </a:pPr>
            <a:r>
              <a:rPr lang="en-IN" dirty="0">
                <a:solidFill>
                  <a:srgbClr val="002060"/>
                </a:solidFill>
                <a:latin typeface="Segoe UI" panose="020B0502040204020203" pitchFamily="34" charset="0"/>
                <a:cs typeface="Segoe UI" panose="020B0502040204020203" pitchFamily="34" charset="0"/>
              </a:rPr>
              <a:t>IPL season played out side INDIA has low total runs. </a:t>
            </a:r>
          </a:p>
          <a:p>
            <a:pPr marL="285750" indent="-285750">
              <a:buFont typeface="Arial" panose="020B0604020202020204" pitchFamily="34" charset="0"/>
              <a:buChar char="•"/>
            </a:pPr>
            <a:r>
              <a:rPr lang="en-GB" dirty="0">
                <a:solidFill>
                  <a:srgbClr val="002060"/>
                </a:solidFill>
                <a:latin typeface="Segoe UI" panose="020B0502040204020203" pitchFamily="34" charset="0"/>
                <a:cs typeface="Segoe UI" panose="020B0502040204020203" pitchFamily="34" charset="0"/>
              </a:rPr>
              <a:t>CSK has high changes to be in final in next season.</a:t>
            </a:r>
          </a:p>
          <a:p>
            <a:pPr marL="285750" indent="-285750">
              <a:buFont typeface="Arial" panose="020B0604020202020204" pitchFamily="34" charset="0"/>
              <a:buChar char="•"/>
            </a:pPr>
            <a:endParaRPr lang="en-IN" sz="1600" dirty="0">
              <a:solidFill>
                <a:srgbClr val="002060"/>
              </a:solidFill>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endParaRPr lang="en-IN" sz="1600" dirty="0">
              <a:solidFill>
                <a:srgbClr val="002060"/>
              </a:solidFill>
              <a:latin typeface="Segoe UI" panose="020B0502040204020203" pitchFamily="34" charset="0"/>
              <a:cs typeface="Segoe UI" panose="020B0502040204020203" pitchFamily="34" charset="0"/>
            </a:endParaRPr>
          </a:p>
          <a:p>
            <a:endParaRPr lang="en-IN" sz="1600" dirty="0">
              <a:solidFill>
                <a:srgbClr val="002060"/>
              </a:solidFill>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endParaRPr lang="en-GB" sz="1600" dirty="0">
              <a:solidFill>
                <a:srgbClr val="002060"/>
              </a:solidFill>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endParaRPr lang="en-GB" sz="1600" dirty="0">
              <a:solidFill>
                <a:srgbClr val="002060"/>
              </a:solidFill>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endParaRPr lang="en-GB" sz="1600" dirty="0">
              <a:solidFill>
                <a:srgbClr val="002060"/>
              </a:solidFill>
              <a:latin typeface="Segoe UI" panose="020B0502040204020203" pitchFamily="34" charset="0"/>
              <a:cs typeface="Segoe UI" panose="020B0502040204020203" pitchFamily="34" charset="0"/>
            </a:endParaRPr>
          </a:p>
        </p:txBody>
      </p:sp>
      <p:pic>
        <p:nvPicPr>
          <p:cNvPr id="4" name="Picture 3">
            <a:extLst>
              <a:ext uri="{FF2B5EF4-FFF2-40B4-BE49-F238E27FC236}">
                <a16:creationId xmlns:a16="http://schemas.microsoft.com/office/drawing/2014/main" id="{19DB52A2-96E7-4D48-A7F8-E281AE1E0B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19791" y="6088157"/>
            <a:ext cx="1272209" cy="769843"/>
          </a:xfrm>
          <a:prstGeom prst="rect">
            <a:avLst/>
          </a:prstGeom>
        </p:spPr>
      </p:pic>
      <p:pic>
        <p:nvPicPr>
          <p:cNvPr id="5" name="Picture 4">
            <a:extLst>
              <a:ext uri="{FF2B5EF4-FFF2-40B4-BE49-F238E27FC236}">
                <a16:creationId xmlns:a16="http://schemas.microsoft.com/office/drawing/2014/main" id="{5EC2B677-E5D4-4849-BA68-4F3171B166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07926" y="0"/>
            <a:ext cx="1762539" cy="769843"/>
          </a:xfrm>
          <a:prstGeom prst="rect">
            <a:avLst/>
          </a:prstGeom>
        </p:spPr>
      </p:pic>
      <p:sp>
        <p:nvSpPr>
          <p:cNvPr id="8" name="Rectangle 7">
            <a:extLst>
              <a:ext uri="{FF2B5EF4-FFF2-40B4-BE49-F238E27FC236}">
                <a16:creationId xmlns:a16="http://schemas.microsoft.com/office/drawing/2014/main" id="{3785E15D-AE5D-4EBC-A06F-99BA97F3F566}"/>
              </a:ext>
            </a:extLst>
          </p:cNvPr>
          <p:cNvSpPr/>
          <p:nvPr/>
        </p:nvSpPr>
        <p:spPr>
          <a:xfrm>
            <a:off x="0" y="9602"/>
            <a:ext cx="4346917" cy="1138773"/>
          </a:xfrm>
          <a:prstGeom prst="rect">
            <a:avLst/>
          </a:prstGeom>
        </p:spPr>
        <p:txBody>
          <a:bodyPr wrap="square">
            <a:spAutoFit/>
          </a:bodyPr>
          <a:lstStyle/>
          <a:p>
            <a:r>
              <a:rPr lang="en-GB" sz="3200" b="1" dirty="0">
                <a:solidFill>
                  <a:schemeClr val="accent1">
                    <a:lumMod val="50000"/>
                  </a:schemeClr>
                </a:solidFill>
                <a:latin typeface="Segoe UI" panose="020B0502040204020203" pitchFamily="34" charset="0"/>
                <a:cs typeface="Segoe UI" panose="020B0502040204020203" pitchFamily="34" charset="0"/>
              </a:rPr>
              <a:t>CONCLUSION</a:t>
            </a:r>
            <a:r>
              <a:rPr lang="en-GB" b="1" dirty="0">
                <a:solidFill>
                  <a:schemeClr val="accent1">
                    <a:lumMod val="50000"/>
                  </a:schemeClr>
                </a:solidFill>
                <a:latin typeface="Segoe UI" panose="020B0502040204020203" pitchFamily="34" charset="0"/>
                <a:cs typeface="Segoe UI" panose="020B0502040204020203" pitchFamily="34" charset="0"/>
              </a:rPr>
              <a:t> </a:t>
            </a:r>
            <a:br>
              <a:rPr lang="en-US" b="1" dirty="0">
                <a:solidFill>
                  <a:schemeClr val="accent1">
                    <a:lumMod val="50000"/>
                  </a:schemeClr>
                </a:solidFill>
                <a:latin typeface="Segoe UI" panose="020B0502040204020203" pitchFamily="34" charset="0"/>
                <a:cs typeface="Segoe UI" panose="020B0502040204020203" pitchFamily="34" charset="0"/>
              </a:rPr>
            </a:br>
            <a:r>
              <a:rPr lang="en-GB" b="1" dirty="0">
                <a:solidFill>
                  <a:schemeClr val="accent1">
                    <a:lumMod val="50000"/>
                  </a:schemeClr>
                </a:solidFill>
                <a:latin typeface="Segoe UI" panose="020B0502040204020203" pitchFamily="34" charset="0"/>
                <a:cs typeface="Segoe UI" panose="020B0502040204020203" pitchFamily="34" charset="0"/>
              </a:rPr>
              <a:t> </a:t>
            </a:r>
            <a:br>
              <a:rPr lang="en-US" b="1" dirty="0">
                <a:solidFill>
                  <a:schemeClr val="accent1">
                    <a:lumMod val="50000"/>
                  </a:schemeClr>
                </a:solidFill>
                <a:latin typeface="Segoe UI" panose="020B0502040204020203" pitchFamily="34" charset="0"/>
                <a:cs typeface="Segoe UI" panose="020B0502040204020203" pitchFamily="34" charset="0"/>
              </a:rPr>
            </a:br>
            <a:endParaRPr lang="en-IN" dirty="0"/>
          </a:p>
        </p:txBody>
      </p:sp>
    </p:spTree>
    <p:extLst>
      <p:ext uri="{BB962C8B-B14F-4D97-AF65-F5344CB8AC3E}">
        <p14:creationId xmlns:p14="http://schemas.microsoft.com/office/powerpoint/2010/main" val="8481649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436B850-15F2-41BC-A54E-6E0F332F011D}"/>
              </a:ext>
            </a:extLst>
          </p:cNvPr>
          <p:cNvSpPr txBox="1"/>
          <p:nvPr/>
        </p:nvSpPr>
        <p:spPr>
          <a:xfrm>
            <a:off x="1394373" y="3013501"/>
            <a:ext cx="4845708" cy="830997"/>
          </a:xfrm>
          <a:prstGeom prst="rect">
            <a:avLst/>
          </a:prstGeom>
          <a:noFill/>
        </p:spPr>
        <p:txBody>
          <a:bodyPr wrap="square" lIns="0" tIns="0" rIns="0" bIns="0" rtlCol="0">
            <a:spAutoFit/>
          </a:bodyPr>
          <a:lstStyle/>
          <a:p>
            <a:r>
              <a:rPr lang="en-US" sz="5400" b="1" dirty="0">
                <a:solidFill>
                  <a:srgbClr val="002060"/>
                </a:solidFill>
                <a:latin typeface="Segoe UI" panose="020B0502040204020203" pitchFamily="34" charset="0"/>
                <a:cs typeface="Segoe UI" panose="020B0502040204020203" pitchFamily="34" charset="0"/>
              </a:rPr>
              <a:t>Thank You</a:t>
            </a:r>
          </a:p>
        </p:txBody>
      </p:sp>
      <p:grpSp>
        <p:nvGrpSpPr>
          <p:cNvPr id="23" name="Group 22" descr="This image is of an abstract shape. ">
            <a:extLst>
              <a:ext uri="{FF2B5EF4-FFF2-40B4-BE49-F238E27FC236}">
                <a16:creationId xmlns:a16="http://schemas.microsoft.com/office/drawing/2014/main" id="{C5C1EC81-7459-4B76-B0C8-CF221BB21A2F}"/>
              </a:ext>
            </a:extLst>
          </p:cNvPr>
          <p:cNvGrpSpPr/>
          <p:nvPr/>
        </p:nvGrpSpPr>
        <p:grpSpPr>
          <a:xfrm>
            <a:off x="4855953" y="-2833465"/>
            <a:ext cx="8948964" cy="12105059"/>
            <a:chOff x="4855953" y="-2833465"/>
            <a:chExt cx="8948964" cy="12105059"/>
          </a:xfrm>
        </p:grpSpPr>
        <p:sp>
          <p:nvSpPr>
            <p:cNvPr id="20" name="Freeform 10">
              <a:extLst>
                <a:ext uri="{FF2B5EF4-FFF2-40B4-BE49-F238E27FC236}">
                  <a16:creationId xmlns:a16="http://schemas.microsoft.com/office/drawing/2014/main" id="{6067105C-8C4E-4F4D-AF25-4E9E7FEE0199}"/>
                </a:ext>
              </a:extLst>
            </p:cNvPr>
            <p:cNvSpPr>
              <a:spLocks/>
            </p:cNvSpPr>
            <p:nvPr/>
          </p:nvSpPr>
          <p:spPr bwMode="auto">
            <a:xfrm rot="9420272">
              <a:off x="4855953" y="-2246936"/>
              <a:ext cx="8673602" cy="11518530"/>
            </a:xfrm>
            <a:custGeom>
              <a:avLst/>
              <a:gdLst>
                <a:gd name="T0" fmla="*/ 1166 w 2492"/>
                <a:gd name="T1" fmla="*/ 2419 h 3315"/>
                <a:gd name="T2" fmla="*/ 243 w 2492"/>
                <a:gd name="T3" fmla="*/ 912 h 3315"/>
                <a:gd name="T4" fmla="*/ 449 w 2492"/>
                <a:gd name="T5" fmla="*/ 15 h 3315"/>
                <a:gd name="T6" fmla="*/ 766 w 2492"/>
                <a:gd name="T7" fmla="*/ 302 h 3315"/>
                <a:gd name="T8" fmla="*/ 1651 w 2492"/>
                <a:gd name="T9" fmla="*/ 481 h 3315"/>
                <a:gd name="T10" fmla="*/ 2239 w 2492"/>
                <a:gd name="T11" fmla="*/ 1238 h 3315"/>
                <a:gd name="T12" fmla="*/ 2186 w 2492"/>
                <a:gd name="T13" fmla="*/ 2201 h 3315"/>
                <a:gd name="T14" fmla="*/ 2165 w 2492"/>
                <a:gd name="T15" fmla="*/ 2928 h 3315"/>
                <a:gd name="T16" fmla="*/ 1400 w 2492"/>
                <a:gd name="T17" fmla="*/ 3100 h 3315"/>
                <a:gd name="T18" fmla="*/ 1166 w 2492"/>
                <a:gd name="T19" fmla="*/ 2419 h 3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92" h="3315">
                  <a:moveTo>
                    <a:pt x="1166" y="2419"/>
                  </a:moveTo>
                  <a:cubicBezTo>
                    <a:pt x="1505" y="1277"/>
                    <a:pt x="486" y="1533"/>
                    <a:pt x="243" y="912"/>
                  </a:cubicBezTo>
                  <a:cubicBezTo>
                    <a:pt x="0" y="292"/>
                    <a:pt x="291" y="31"/>
                    <a:pt x="449" y="15"/>
                  </a:cubicBezTo>
                  <a:cubicBezTo>
                    <a:pt x="607" y="0"/>
                    <a:pt x="716" y="54"/>
                    <a:pt x="766" y="302"/>
                  </a:cubicBezTo>
                  <a:cubicBezTo>
                    <a:pt x="817" y="551"/>
                    <a:pt x="1312" y="508"/>
                    <a:pt x="1651" y="481"/>
                  </a:cubicBezTo>
                  <a:cubicBezTo>
                    <a:pt x="1989" y="454"/>
                    <a:pt x="2492" y="733"/>
                    <a:pt x="2239" y="1238"/>
                  </a:cubicBezTo>
                  <a:cubicBezTo>
                    <a:pt x="1986" y="1743"/>
                    <a:pt x="2000" y="1716"/>
                    <a:pt x="2186" y="2201"/>
                  </a:cubicBezTo>
                  <a:cubicBezTo>
                    <a:pt x="2372" y="2685"/>
                    <a:pt x="2165" y="2928"/>
                    <a:pt x="2165" y="2928"/>
                  </a:cubicBezTo>
                  <a:cubicBezTo>
                    <a:pt x="2165" y="2928"/>
                    <a:pt x="1791" y="3315"/>
                    <a:pt x="1400" y="3100"/>
                  </a:cubicBezTo>
                  <a:cubicBezTo>
                    <a:pt x="1008" y="2885"/>
                    <a:pt x="1166" y="2419"/>
                    <a:pt x="1166" y="2419"/>
                  </a:cubicBezTo>
                  <a:close/>
                </a:path>
              </a:pathLst>
            </a:custGeom>
            <a:gradFill>
              <a:gsLst>
                <a:gs pos="0">
                  <a:srgbClr val="80DEDE"/>
                </a:gs>
                <a:gs pos="53500">
                  <a:srgbClr val="85C1E7"/>
                </a:gs>
                <a:gs pos="100000">
                  <a:srgbClr val="878CFF"/>
                </a:gs>
              </a:gsLst>
              <a:lin ang="5400000" scaled="1"/>
            </a:gra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21" name="Freeform 11">
              <a:extLst>
                <a:ext uri="{FF2B5EF4-FFF2-40B4-BE49-F238E27FC236}">
                  <a16:creationId xmlns:a16="http://schemas.microsoft.com/office/drawing/2014/main" id="{70B75532-3E3F-4E79-89ED-8E7671BB9C68}"/>
                </a:ext>
              </a:extLst>
            </p:cNvPr>
            <p:cNvSpPr>
              <a:spLocks/>
            </p:cNvSpPr>
            <p:nvPr/>
          </p:nvSpPr>
          <p:spPr bwMode="auto">
            <a:xfrm rot="9420272">
              <a:off x="5048022" y="-2833465"/>
              <a:ext cx="8756895" cy="10755934"/>
            </a:xfrm>
            <a:custGeom>
              <a:avLst/>
              <a:gdLst>
                <a:gd name="T0" fmla="*/ 1504 w 2516"/>
                <a:gd name="T1" fmla="*/ 2980 h 3095"/>
                <a:gd name="T2" fmla="*/ 2237 w 2516"/>
                <a:gd name="T3" fmla="*/ 2283 h 3095"/>
                <a:gd name="T4" fmla="*/ 1468 w 2516"/>
                <a:gd name="T5" fmla="*/ 1052 h 3095"/>
                <a:gd name="T6" fmla="*/ 979 w 2516"/>
                <a:gd name="T7" fmla="*/ 648 h 3095"/>
                <a:gd name="T8" fmla="*/ 411 w 2516"/>
                <a:gd name="T9" fmla="*/ 195 h 3095"/>
                <a:gd name="T10" fmla="*/ 397 w 2516"/>
                <a:gd name="T11" fmla="*/ 1117 h 3095"/>
                <a:gd name="T12" fmla="*/ 194 w 2516"/>
                <a:gd name="T13" fmla="*/ 1767 h 3095"/>
                <a:gd name="T14" fmla="*/ 866 w 2516"/>
                <a:gd name="T15" fmla="*/ 2349 h 3095"/>
                <a:gd name="T16" fmla="*/ 1275 w 2516"/>
                <a:gd name="T17" fmla="*/ 2766 h 3095"/>
                <a:gd name="T18" fmla="*/ 1504 w 2516"/>
                <a:gd name="T19" fmla="*/ 2980 h 30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16" h="3095">
                  <a:moveTo>
                    <a:pt x="1504" y="2980"/>
                  </a:moveTo>
                  <a:cubicBezTo>
                    <a:pt x="1504" y="2980"/>
                    <a:pt x="1958" y="3095"/>
                    <a:pt x="2237" y="2283"/>
                  </a:cubicBezTo>
                  <a:cubicBezTo>
                    <a:pt x="2516" y="1472"/>
                    <a:pt x="1745" y="1159"/>
                    <a:pt x="1468" y="1052"/>
                  </a:cubicBezTo>
                  <a:cubicBezTo>
                    <a:pt x="1191" y="945"/>
                    <a:pt x="1126" y="907"/>
                    <a:pt x="979" y="648"/>
                  </a:cubicBezTo>
                  <a:cubicBezTo>
                    <a:pt x="832" y="389"/>
                    <a:pt x="822" y="0"/>
                    <a:pt x="411" y="195"/>
                  </a:cubicBezTo>
                  <a:cubicBezTo>
                    <a:pt x="0" y="391"/>
                    <a:pt x="384" y="948"/>
                    <a:pt x="397" y="1117"/>
                  </a:cubicBezTo>
                  <a:cubicBezTo>
                    <a:pt x="411" y="1286"/>
                    <a:pt x="128" y="1580"/>
                    <a:pt x="194" y="1767"/>
                  </a:cubicBezTo>
                  <a:cubicBezTo>
                    <a:pt x="259" y="1954"/>
                    <a:pt x="273" y="2154"/>
                    <a:pt x="866" y="2349"/>
                  </a:cubicBezTo>
                  <a:cubicBezTo>
                    <a:pt x="866" y="2349"/>
                    <a:pt x="1186" y="2374"/>
                    <a:pt x="1275" y="2766"/>
                  </a:cubicBezTo>
                  <a:cubicBezTo>
                    <a:pt x="1275" y="2766"/>
                    <a:pt x="1340" y="2988"/>
                    <a:pt x="1504" y="2980"/>
                  </a:cubicBezTo>
                  <a:close/>
                </a:path>
              </a:pathLst>
            </a:custGeom>
            <a:gradFill>
              <a:gsLst>
                <a:gs pos="0">
                  <a:srgbClr val="7CEFD8"/>
                </a:gs>
                <a:gs pos="51000">
                  <a:srgbClr val="6672E4"/>
                </a:gs>
                <a:gs pos="100000">
                  <a:srgbClr val="882BE5"/>
                </a:gs>
              </a:gsLst>
              <a:lin ang="5400000" scaled="1"/>
            </a:gra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22" name="Freeform 12">
              <a:extLst>
                <a:ext uri="{FF2B5EF4-FFF2-40B4-BE49-F238E27FC236}">
                  <a16:creationId xmlns:a16="http://schemas.microsoft.com/office/drawing/2014/main" id="{517F7404-4FD2-4A56-9BC1-55945A2E0042}"/>
                </a:ext>
              </a:extLst>
            </p:cNvPr>
            <p:cNvSpPr>
              <a:spLocks/>
            </p:cNvSpPr>
            <p:nvPr/>
          </p:nvSpPr>
          <p:spPr bwMode="auto">
            <a:xfrm rot="9420272">
              <a:off x="5218811" y="-1993836"/>
              <a:ext cx="7570428" cy="10122905"/>
            </a:xfrm>
            <a:custGeom>
              <a:avLst/>
              <a:gdLst>
                <a:gd name="T0" fmla="*/ 1896 w 2175"/>
                <a:gd name="T1" fmla="*/ 2283 h 2913"/>
                <a:gd name="T2" fmla="*/ 1467 w 2175"/>
                <a:gd name="T3" fmla="*/ 2913 h 2913"/>
                <a:gd name="T4" fmla="*/ 1250 w 2175"/>
                <a:gd name="T5" fmla="*/ 2849 h 2913"/>
                <a:gd name="T6" fmla="*/ 1016 w 2175"/>
                <a:gd name="T7" fmla="*/ 2168 h 2913"/>
                <a:gd name="T8" fmla="*/ 93 w 2175"/>
                <a:gd name="T9" fmla="*/ 661 h 2913"/>
                <a:gd name="T10" fmla="*/ 0 w 2175"/>
                <a:gd name="T11" fmla="*/ 238 h 2913"/>
                <a:gd name="T12" fmla="*/ 70 w 2175"/>
                <a:gd name="T13" fmla="*/ 195 h 2913"/>
                <a:gd name="T14" fmla="*/ 638 w 2175"/>
                <a:gd name="T15" fmla="*/ 648 h 2913"/>
                <a:gd name="T16" fmla="*/ 1127 w 2175"/>
                <a:gd name="T17" fmla="*/ 1052 h 2913"/>
                <a:gd name="T18" fmla="*/ 1896 w 2175"/>
                <a:gd name="T19" fmla="*/ 2283 h 29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75" h="2913">
                  <a:moveTo>
                    <a:pt x="1896" y="2283"/>
                  </a:moveTo>
                  <a:cubicBezTo>
                    <a:pt x="1770" y="2651"/>
                    <a:pt x="1607" y="2829"/>
                    <a:pt x="1467" y="2913"/>
                  </a:cubicBezTo>
                  <a:cubicBezTo>
                    <a:pt x="1397" y="2909"/>
                    <a:pt x="1324" y="2889"/>
                    <a:pt x="1250" y="2849"/>
                  </a:cubicBezTo>
                  <a:cubicBezTo>
                    <a:pt x="858" y="2634"/>
                    <a:pt x="1016" y="2168"/>
                    <a:pt x="1016" y="2168"/>
                  </a:cubicBezTo>
                  <a:cubicBezTo>
                    <a:pt x="1354" y="1026"/>
                    <a:pt x="336" y="1282"/>
                    <a:pt x="93" y="661"/>
                  </a:cubicBezTo>
                  <a:cubicBezTo>
                    <a:pt x="28" y="495"/>
                    <a:pt x="1" y="354"/>
                    <a:pt x="0" y="238"/>
                  </a:cubicBezTo>
                  <a:cubicBezTo>
                    <a:pt x="20" y="222"/>
                    <a:pt x="44" y="208"/>
                    <a:pt x="70" y="195"/>
                  </a:cubicBezTo>
                  <a:cubicBezTo>
                    <a:pt x="481" y="0"/>
                    <a:pt x="491" y="389"/>
                    <a:pt x="638" y="648"/>
                  </a:cubicBezTo>
                  <a:cubicBezTo>
                    <a:pt x="785" y="907"/>
                    <a:pt x="850" y="945"/>
                    <a:pt x="1127" y="1052"/>
                  </a:cubicBezTo>
                  <a:cubicBezTo>
                    <a:pt x="1404" y="1159"/>
                    <a:pt x="2175" y="1472"/>
                    <a:pt x="1896" y="2283"/>
                  </a:cubicBezTo>
                  <a:close/>
                </a:path>
              </a:pathLst>
            </a:custGeom>
            <a:gradFill>
              <a:gsLst>
                <a:gs pos="100000">
                  <a:srgbClr val="7CEFD8"/>
                </a:gs>
                <a:gs pos="19000">
                  <a:srgbClr val="6672E4"/>
                </a:gs>
                <a:gs pos="0">
                  <a:srgbClr val="882BE5"/>
                </a:gs>
              </a:gsLst>
              <a:lin ang="10200000" scaled="0"/>
            </a:gra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25" name="Title 24" hidden="1">
            <a:extLst>
              <a:ext uri="{FF2B5EF4-FFF2-40B4-BE49-F238E27FC236}">
                <a16:creationId xmlns:a16="http://schemas.microsoft.com/office/drawing/2014/main" id="{24922840-A8AD-427F-889C-2B79CACC872F}"/>
              </a:ext>
            </a:extLst>
          </p:cNvPr>
          <p:cNvSpPr>
            <a:spLocks noGrp="1"/>
          </p:cNvSpPr>
          <p:nvPr>
            <p:ph type="title"/>
          </p:nvPr>
        </p:nvSpPr>
        <p:spPr/>
        <p:txBody>
          <a:bodyPr/>
          <a:lstStyle/>
          <a:p>
            <a:r>
              <a:rPr lang="en-US" dirty="0"/>
              <a:t>Human resources slide 10</a:t>
            </a:r>
          </a:p>
        </p:txBody>
      </p:sp>
      <p:pic>
        <p:nvPicPr>
          <p:cNvPr id="29" name="Picture 28">
            <a:extLst>
              <a:ext uri="{FF2B5EF4-FFF2-40B4-BE49-F238E27FC236}">
                <a16:creationId xmlns:a16="http://schemas.microsoft.com/office/drawing/2014/main" id="{DF962A3A-B0C2-4CFA-AF44-A088490594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19791" y="6088157"/>
            <a:ext cx="1272209" cy="769843"/>
          </a:xfrm>
          <a:prstGeom prst="rect">
            <a:avLst/>
          </a:prstGeom>
        </p:spPr>
      </p:pic>
      <p:pic>
        <p:nvPicPr>
          <p:cNvPr id="30" name="Picture 29">
            <a:extLst>
              <a:ext uri="{FF2B5EF4-FFF2-40B4-BE49-F238E27FC236}">
                <a16:creationId xmlns:a16="http://schemas.microsoft.com/office/drawing/2014/main" id="{D82B85E4-B14D-4329-BD13-B86BEEF7D17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07926" y="0"/>
            <a:ext cx="1762539" cy="769843"/>
          </a:xfrm>
          <a:prstGeom prst="rect">
            <a:avLst/>
          </a:prstGeom>
        </p:spPr>
      </p:pic>
    </p:spTree>
    <p:extLst>
      <p:ext uri="{BB962C8B-B14F-4D97-AF65-F5344CB8AC3E}">
        <p14:creationId xmlns:p14="http://schemas.microsoft.com/office/powerpoint/2010/main" val="23525685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BA1062DD-E3F1-47A6-810C-337217DB4B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55947" y="0"/>
            <a:ext cx="7636051" cy="6858000"/>
          </a:xfrm>
          <a:prstGeom prst="rect">
            <a:avLst/>
          </a:prstGeom>
        </p:spPr>
      </p:pic>
      <p:sp>
        <p:nvSpPr>
          <p:cNvPr id="2" name="TextBox 1">
            <a:extLst>
              <a:ext uri="{FF2B5EF4-FFF2-40B4-BE49-F238E27FC236}">
                <a16:creationId xmlns:a16="http://schemas.microsoft.com/office/drawing/2014/main" id="{D815E537-4AB4-4445-A3AC-40D738EDF3DC}"/>
              </a:ext>
            </a:extLst>
          </p:cNvPr>
          <p:cNvSpPr txBox="1"/>
          <p:nvPr/>
        </p:nvSpPr>
        <p:spPr>
          <a:xfrm>
            <a:off x="935313" y="399390"/>
            <a:ext cx="4845708" cy="553998"/>
          </a:xfrm>
          <a:prstGeom prst="rect">
            <a:avLst/>
          </a:prstGeom>
          <a:noFill/>
        </p:spPr>
        <p:txBody>
          <a:bodyPr wrap="square" lIns="0" tIns="0" rIns="0" bIns="0" rtlCol="0">
            <a:spAutoFit/>
          </a:bodyPr>
          <a:lstStyle/>
          <a:p>
            <a:r>
              <a:rPr lang="en-US" sz="3600" b="1" dirty="0">
                <a:solidFill>
                  <a:srgbClr val="002060"/>
                </a:solidFill>
                <a:latin typeface="Segoe UI" panose="020B0502040204020203" pitchFamily="34" charset="0"/>
                <a:cs typeface="Segoe UI" panose="020B0502040204020203" pitchFamily="34" charset="0"/>
              </a:rPr>
              <a:t>AGENDA</a:t>
            </a:r>
          </a:p>
        </p:txBody>
      </p:sp>
      <p:cxnSp>
        <p:nvCxnSpPr>
          <p:cNvPr id="4" name="Straight Connector 3">
            <a:extLst>
              <a:ext uri="{FF2B5EF4-FFF2-40B4-BE49-F238E27FC236}">
                <a16:creationId xmlns:a16="http://schemas.microsoft.com/office/drawing/2014/main" id="{B38D4B56-7D6C-4345-912F-B3BA9A014E8B}"/>
              </a:ext>
              <a:ext uri="{C183D7F6-B498-43B3-948B-1728B52AA6E4}">
                <adec:decorative xmlns:adec="http://schemas.microsoft.com/office/drawing/2017/decorative" val="1"/>
              </a:ext>
            </a:extLst>
          </p:cNvPr>
          <p:cNvCxnSpPr/>
          <p:nvPr/>
        </p:nvCxnSpPr>
        <p:spPr>
          <a:xfrm>
            <a:off x="740229" y="0"/>
            <a:ext cx="0" cy="635725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69" name="Group 68">
            <a:extLst>
              <a:ext uri="{FF2B5EF4-FFF2-40B4-BE49-F238E27FC236}">
                <a16:creationId xmlns:a16="http://schemas.microsoft.com/office/drawing/2014/main" id="{B457331C-2A24-4352-9B4C-1C1B326F404F}"/>
              </a:ext>
              <a:ext uri="{C183D7F6-B498-43B3-948B-1728B52AA6E4}">
                <adec:decorative xmlns:adec="http://schemas.microsoft.com/office/drawing/2017/decorative" val="1"/>
              </a:ext>
            </a:extLst>
          </p:cNvPr>
          <p:cNvGrpSpPr/>
          <p:nvPr/>
        </p:nvGrpSpPr>
        <p:grpSpPr>
          <a:xfrm>
            <a:off x="518433" y="1928500"/>
            <a:ext cx="4201579" cy="3634302"/>
            <a:chOff x="518433" y="1738734"/>
            <a:chExt cx="4201579" cy="3634302"/>
          </a:xfrm>
        </p:grpSpPr>
        <p:grpSp>
          <p:nvGrpSpPr>
            <p:cNvPr id="21" name="Group 20">
              <a:extLst>
                <a:ext uri="{FF2B5EF4-FFF2-40B4-BE49-F238E27FC236}">
                  <a16:creationId xmlns:a16="http://schemas.microsoft.com/office/drawing/2014/main" id="{B111D787-E830-4638-97B3-205F0A0ABC3F}"/>
                </a:ext>
              </a:extLst>
            </p:cNvPr>
            <p:cNvGrpSpPr/>
            <p:nvPr/>
          </p:nvGrpSpPr>
          <p:grpSpPr>
            <a:xfrm>
              <a:off x="518433" y="1738734"/>
              <a:ext cx="4201579" cy="738664"/>
              <a:chOff x="518433" y="1897811"/>
              <a:chExt cx="4201579" cy="738664"/>
            </a:xfrm>
          </p:grpSpPr>
          <p:sp>
            <p:nvSpPr>
              <p:cNvPr id="6" name="Rectangle: Rounded Corners 5">
                <a:extLst>
                  <a:ext uri="{FF2B5EF4-FFF2-40B4-BE49-F238E27FC236}">
                    <a16:creationId xmlns:a16="http://schemas.microsoft.com/office/drawing/2014/main" id="{6BFCD1AA-E1CA-41D6-8605-56AFEBE4EEE3}"/>
                  </a:ext>
                </a:extLst>
              </p:cNvPr>
              <p:cNvSpPr/>
              <p:nvPr/>
            </p:nvSpPr>
            <p:spPr>
              <a:xfrm>
                <a:off x="518433" y="1981199"/>
                <a:ext cx="443592" cy="232296"/>
              </a:xfrm>
              <a:prstGeom prst="roundRect">
                <a:avLst>
                  <a:gd name="adj" fmla="val 50000"/>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8" name="Rectangle 7">
                <a:extLst>
                  <a:ext uri="{FF2B5EF4-FFF2-40B4-BE49-F238E27FC236}">
                    <a16:creationId xmlns:a16="http://schemas.microsoft.com/office/drawing/2014/main" id="{E9101D99-B002-4698-9C7E-C942B9AA2D39}"/>
                  </a:ext>
                </a:extLst>
              </p:cNvPr>
              <p:cNvSpPr/>
              <p:nvPr/>
            </p:nvSpPr>
            <p:spPr>
              <a:xfrm>
                <a:off x="1183817" y="1897811"/>
                <a:ext cx="3536195" cy="738664"/>
              </a:xfrm>
              <a:prstGeom prst="rect">
                <a:avLst/>
              </a:prstGeom>
            </p:spPr>
            <p:txBody>
              <a:bodyPr wrap="square" lIns="0" tIns="0" rIns="0" bIns="0">
                <a:spAutoFit/>
              </a:bodyPr>
              <a:lstStyle/>
              <a:p>
                <a:r>
                  <a:rPr lang="en-US" sz="2400" dirty="0">
                    <a:solidFill>
                      <a:schemeClr val="accent1"/>
                    </a:solidFill>
                  </a:rPr>
                  <a:t>Case Study and EDA Objective</a:t>
                </a:r>
              </a:p>
            </p:txBody>
          </p:sp>
        </p:grpSp>
        <p:grpSp>
          <p:nvGrpSpPr>
            <p:cNvPr id="20" name="Group 19">
              <a:extLst>
                <a:ext uri="{FF2B5EF4-FFF2-40B4-BE49-F238E27FC236}">
                  <a16:creationId xmlns:a16="http://schemas.microsoft.com/office/drawing/2014/main" id="{2D19246F-8F2D-4FAD-8927-AA34DDAA5DFA}"/>
                </a:ext>
              </a:extLst>
            </p:cNvPr>
            <p:cNvGrpSpPr/>
            <p:nvPr/>
          </p:nvGrpSpPr>
          <p:grpSpPr>
            <a:xfrm>
              <a:off x="518433" y="2836971"/>
              <a:ext cx="4201579" cy="369332"/>
              <a:chOff x="518433" y="2779109"/>
              <a:chExt cx="4201579" cy="369332"/>
            </a:xfrm>
          </p:grpSpPr>
          <p:sp>
            <p:nvSpPr>
              <p:cNvPr id="9" name="Rectangle: Rounded Corners 8">
                <a:extLst>
                  <a:ext uri="{FF2B5EF4-FFF2-40B4-BE49-F238E27FC236}">
                    <a16:creationId xmlns:a16="http://schemas.microsoft.com/office/drawing/2014/main" id="{14FF47BA-9557-4442-8E2A-74A4F4AAD237}"/>
                  </a:ext>
                </a:extLst>
              </p:cNvPr>
              <p:cNvSpPr/>
              <p:nvPr/>
            </p:nvSpPr>
            <p:spPr>
              <a:xfrm>
                <a:off x="518433" y="2847627"/>
                <a:ext cx="443592" cy="232296"/>
              </a:xfrm>
              <a:prstGeom prst="roundRect">
                <a:avLst>
                  <a:gd name="adj" fmla="val 50000"/>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0" name="Rectangle 9">
                <a:extLst>
                  <a:ext uri="{FF2B5EF4-FFF2-40B4-BE49-F238E27FC236}">
                    <a16:creationId xmlns:a16="http://schemas.microsoft.com/office/drawing/2014/main" id="{B00C2221-E8A7-47E0-B2B2-5A6A32F96791}"/>
                  </a:ext>
                </a:extLst>
              </p:cNvPr>
              <p:cNvSpPr/>
              <p:nvPr/>
            </p:nvSpPr>
            <p:spPr>
              <a:xfrm>
                <a:off x="1183817" y="2779109"/>
                <a:ext cx="3536195" cy="369332"/>
              </a:xfrm>
              <a:prstGeom prst="rect">
                <a:avLst/>
              </a:prstGeom>
            </p:spPr>
            <p:txBody>
              <a:bodyPr wrap="square" lIns="0" tIns="0" rIns="0" bIns="0">
                <a:spAutoFit/>
              </a:bodyPr>
              <a:lstStyle/>
              <a:p>
                <a:r>
                  <a:rPr lang="en-US" sz="2400" dirty="0">
                    <a:solidFill>
                      <a:schemeClr val="accent1"/>
                    </a:solidFill>
                  </a:rPr>
                  <a:t>Dataset Observations</a:t>
                </a:r>
              </a:p>
            </p:txBody>
          </p:sp>
        </p:grpSp>
        <p:grpSp>
          <p:nvGrpSpPr>
            <p:cNvPr id="19" name="Group 18">
              <a:extLst>
                <a:ext uri="{FF2B5EF4-FFF2-40B4-BE49-F238E27FC236}">
                  <a16:creationId xmlns:a16="http://schemas.microsoft.com/office/drawing/2014/main" id="{9D065A01-39E4-4CC9-9075-3910C66205F5}"/>
                </a:ext>
              </a:extLst>
            </p:cNvPr>
            <p:cNvGrpSpPr/>
            <p:nvPr/>
          </p:nvGrpSpPr>
          <p:grpSpPr>
            <a:xfrm>
              <a:off x="518433" y="3920338"/>
              <a:ext cx="4201579" cy="369332"/>
              <a:chOff x="518433" y="3659462"/>
              <a:chExt cx="4201579" cy="369332"/>
            </a:xfrm>
          </p:grpSpPr>
          <p:sp>
            <p:nvSpPr>
              <p:cNvPr id="11" name="Rectangle: Rounded Corners 10">
                <a:extLst>
                  <a:ext uri="{FF2B5EF4-FFF2-40B4-BE49-F238E27FC236}">
                    <a16:creationId xmlns:a16="http://schemas.microsoft.com/office/drawing/2014/main" id="{6B458D5C-BDF7-4A75-A4E8-B99128DCD84A}"/>
                  </a:ext>
                </a:extLst>
              </p:cNvPr>
              <p:cNvSpPr/>
              <p:nvPr/>
            </p:nvSpPr>
            <p:spPr>
              <a:xfrm>
                <a:off x="518433" y="3727980"/>
                <a:ext cx="443592" cy="232296"/>
              </a:xfrm>
              <a:prstGeom prst="roundRect">
                <a:avLst>
                  <a:gd name="adj" fmla="val 50000"/>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2" name="Rectangle 11">
                <a:extLst>
                  <a:ext uri="{FF2B5EF4-FFF2-40B4-BE49-F238E27FC236}">
                    <a16:creationId xmlns:a16="http://schemas.microsoft.com/office/drawing/2014/main" id="{CA17B45E-57F0-4725-89C0-3CD74A5097A3}"/>
                  </a:ext>
                </a:extLst>
              </p:cNvPr>
              <p:cNvSpPr/>
              <p:nvPr/>
            </p:nvSpPr>
            <p:spPr>
              <a:xfrm>
                <a:off x="1183817" y="3659462"/>
                <a:ext cx="3536195" cy="369332"/>
              </a:xfrm>
              <a:prstGeom prst="rect">
                <a:avLst/>
              </a:prstGeom>
            </p:spPr>
            <p:txBody>
              <a:bodyPr wrap="square" lIns="0" tIns="0" rIns="0" bIns="0">
                <a:spAutoFit/>
              </a:bodyPr>
              <a:lstStyle/>
              <a:p>
                <a:pPr>
                  <a:buFont typeface="Arial" pitchFamily="34" charset="0"/>
                  <a:buNone/>
                </a:pPr>
                <a:r>
                  <a:rPr lang="en-US" sz="2400" dirty="0">
                    <a:solidFill>
                      <a:schemeClr val="accent1"/>
                    </a:solidFill>
                  </a:rPr>
                  <a:t>Data Analysis</a:t>
                </a:r>
              </a:p>
            </p:txBody>
          </p:sp>
        </p:grpSp>
        <p:grpSp>
          <p:nvGrpSpPr>
            <p:cNvPr id="18" name="Group 17">
              <a:extLst>
                <a:ext uri="{FF2B5EF4-FFF2-40B4-BE49-F238E27FC236}">
                  <a16:creationId xmlns:a16="http://schemas.microsoft.com/office/drawing/2014/main" id="{609D452F-25F9-4A2F-84BD-9A44714884C6}"/>
                </a:ext>
              </a:extLst>
            </p:cNvPr>
            <p:cNvGrpSpPr/>
            <p:nvPr/>
          </p:nvGrpSpPr>
          <p:grpSpPr>
            <a:xfrm>
              <a:off x="518433" y="5003704"/>
              <a:ext cx="4201578" cy="369332"/>
              <a:chOff x="518433" y="4539815"/>
              <a:chExt cx="4201578" cy="369332"/>
            </a:xfrm>
          </p:grpSpPr>
          <p:sp>
            <p:nvSpPr>
              <p:cNvPr id="13" name="Rectangle: Rounded Corners 12">
                <a:extLst>
                  <a:ext uri="{FF2B5EF4-FFF2-40B4-BE49-F238E27FC236}">
                    <a16:creationId xmlns:a16="http://schemas.microsoft.com/office/drawing/2014/main" id="{64E3D015-D1E6-40C0-B820-5D2B0144652D}"/>
                  </a:ext>
                </a:extLst>
              </p:cNvPr>
              <p:cNvSpPr/>
              <p:nvPr/>
            </p:nvSpPr>
            <p:spPr>
              <a:xfrm>
                <a:off x="518433" y="4608333"/>
                <a:ext cx="443592" cy="232296"/>
              </a:xfrm>
              <a:prstGeom prst="roundRect">
                <a:avLst>
                  <a:gd name="adj" fmla="val 50000"/>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4" name="Rectangle 13">
                <a:extLst>
                  <a:ext uri="{FF2B5EF4-FFF2-40B4-BE49-F238E27FC236}">
                    <a16:creationId xmlns:a16="http://schemas.microsoft.com/office/drawing/2014/main" id="{9187696D-0387-46E9-A420-AD2392161D95}"/>
                  </a:ext>
                </a:extLst>
              </p:cNvPr>
              <p:cNvSpPr/>
              <p:nvPr/>
            </p:nvSpPr>
            <p:spPr>
              <a:xfrm>
                <a:off x="1183816" y="4539815"/>
                <a:ext cx="3536195" cy="369332"/>
              </a:xfrm>
              <a:prstGeom prst="rect">
                <a:avLst/>
              </a:prstGeom>
            </p:spPr>
            <p:txBody>
              <a:bodyPr wrap="square" lIns="0" tIns="0" rIns="0" bIns="0">
                <a:spAutoFit/>
              </a:bodyPr>
              <a:lstStyle/>
              <a:p>
                <a:r>
                  <a:rPr lang="en-IN" sz="2400" dirty="0">
                    <a:solidFill>
                      <a:schemeClr val="accent1"/>
                    </a:solidFill>
                  </a:rPr>
                  <a:t>Conclusion</a:t>
                </a:r>
              </a:p>
            </p:txBody>
          </p:sp>
        </p:grpSp>
      </p:grpSp>
      <p:sp>
        <p:nvSpPr>
          <p:cNvPr id="22" name="Oval 21">
            <a:extLst>
              <a:ext uri="{FF2B5EF4-FFF2-40B4-BE49-F238E27FC236}">
                <a16:creationId xmlns:a16="http://schemas.microsoft.com/office/drawing/2014/main" id="{E7D1D117-BC5C-430A-9FEB-B231E691511F}"/>
              </a:ext>
              <a:ext uri="{C183D7F6-B498-43B3-948B-1728B52AA6E4}">
                <adec:decorative xmlns:adec="http://schemas.microsoft.com/office/drawing/2017/decorative" val="1"/>
              </a:ext>
            </a:extLst>
          </p:cNvPr>
          <p:cNvSpPr/>
          <p:nvPr/>
        </p:nvSpPr>
        <p:spPr>
          <a:xfrm>
            <a:off x="713852" y="6330880"/>
            <a:ext cx="52754" cy="52754"/>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val 22">
            <a:extLst>
              <a:ext uri="{FF2B5EF4-FFF2-40B4-BE49-F238E27FC236}">
                <a16:creationId xmlns:a16="http://schemas.microsoft.com/office/drawing/2014/main" id="{2577E8EA-5E95-41C5-8BE8-EE647DE2613A}"/>
              </a:ext>
              <a:ext uri="{C183D7F6-B498-43B3-948B-1728B52AA6E4}">
                <adec:decorative xmlns:adec="http://schemas.microsoft.com/office/drawing/2017/decorative" val="1"/>
              </a:ext>
            </a:extLst>
          </p:cNvPr>
          <p:cNvSpPr/>
          <p:nvPr/>
        </p:nvSpPr>
        <p:spPr>
          <a:xfrm>
            <a:off x="713852" y="567838"/>
            <a:ext cx="52754" cy="52754"/>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itle 14" hidden="1">
            <a:extLst>
              <a:ext uri="{FF2B5EF4-FFF2-40B4-BE49-F238E27FC236}">
                <a16:creationId xmlns:a16="http://schemas.microsoft.com/office/drawing/2014/main" id="{1B710331-53CB-4E4F-A9D3-D1E190EEAEE4}"/>
              </a:ext>
            </a:extLst>
          </p:cNvPr>
          <p:cNvSpPr>
            <a:spLocks noGrp="1"/>
          </p:cNvSpPr>
          <p:nvPr>
            <p:ph type="title"/>
          </p:nvPr>
        </p:nvSpPr>
        <p:spPr/>
        <p:txBody>
          <a:bodyPr/>
          <a:lstStyle/>
          <a:p>
            <a:r>
              <a:rPr lang="en-US" dirty="0"/>
              <a:t>Human resources slide 2</a:t>
            </a:r>
          </a:p>
        </p:txBody>
      </p:sp>
      <p:pic>
        <p:nvPicPr>
          <p:cNvPr id="59" name="Picture 58">
            <a:extLst>
              <a:ext uri="{FF2B5EF4-FFF2-40B4-BE49-F238E27FC236}">
                <a16:creationId xmlns:a16="http://schemas.microsoft.com/office/drawing/2014/main" id="{54E74836-C99C-4230-B85B-8AC044996D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19791" y="6088157"/>
            <a:ext cx="1272209" cy="769843"/>
          </a:xfrm>
          <a:prstGeom prst="rect">
            <a:avLst/>
          </a:prstGeom>
        </p:spPr>
      </p:pic>
      <p:pic>
        <p:nvPicPr>
          <p:cNvPr id="61" name="Picture 60">
            <a:extLst>
              <a:ext uri="{FF2B5EF4-FFF2-40B4-BE49-F238E27FC236}">
                <a16:creationId xmlns:a16="http://schemas.microsoft.com/office/drawing/2014/main" id="{D3E09F4A-4C89-4B16-8C91-850609C3E79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407926" y="0"/>
            <a:ext cx="1762539" cy="769843"/>
          </a:xfrm>
          <a:prstGeom prst="rect">
            <a:avLst/>
          </a:prstGeom>
        </p:spPr>
      </p:pic>
    </p:spTree>
    <p:extLst>
      <p:ext uri="{BB962C8B-B14F-4D97-AF65-F5344CB8AC3E}">
        <p14:creationId xmlns:p14="http://schemas.microsoft.com/office/powerpoint/2010/main" val="2855238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 name="Picture 121">
            <a:extLst>
              <a:ext uri="{FF2B5EF4-FFF2-40B4-BE49-F238E27FC236}">
                <a16:creationId xmlns:a16="http://schemas.microsoft.com/office/drawing/2014/main" id="{470070FC-19D0-4354-9BC9-608A5DC44997}"/>
              </a:ext>
              <a:ext uri="{C183D7F6-B498-43B3-948B-1728B52AA6E4}">
                <adec:decorative xmlns:adec="http://schemas.microsoft.com/office/drawing/2017/decorative" val="1"/>
              </a:ext>
            </a:extLst>
          </p:cNvPr>
          <p:cNvPicPr>
            <a:picLocks noChangeAspect="1"/>
          </p:cNvPicPr>
          <p:nvPr/>
        </p:nvPicPr>
        <p:blipFill rotWithShape="1">
          <a:blip r:embed="rId3">
            <a:lum bright="70000" contrast="-70000"/>
            <a:extLst>
              <a:ext uri="{BEBA8EAE-BF5A-486C-A8C5-ECC9F3942E4B}">
                <a14:imgProps xmlns:a14="http://schemas.microsoft.com/office/drawing/2010/main">
                  <a14:imgLayer r:embed="rId4">
                    <a14:imgEffect>
                      <a14:colorTemperature colorTemp="5300"/>
                    </a14:imgEffect>
                    <a14:imgEffect>
                      <a14:saturation sat="0"/>
                    </a14:imgEffect>
                  </a14:imgLayer>
                </a14:imgProps>
              </a:ext>
              <a:ext uri="{28A0092B-C50C-407E-A947-70E740481C1C}">
                <a14:useLocalDpi xmlns:a14="http://schemas.microsoft.com/office/drawing/2010/main" val="0"/>
              </a:ext>
            </a:extLst>
          </a:blip>
          <a:srcRect/>
          <a:stretch/>
        </p:blipFill>
        <p:spPr>
          <a:xfrm>
            <a:off x="0" y="0"/>
            <a:ext cx="12192000" cy="6858000"/>
          </a:xfrm>
          <a:custGeom>
            <a:avLst/>
            <a:gdLst>
              <a:gd name="connsiteX0" fmla="*/ 0 w 12192000"/>
              <a:gd name="connsiteY0" fmla="*/ 0 h 2895600"/>
              <a:gd name="connsiteX1" fmla="*/ 12192000 w 12192000"/>
              <a:gd name="connsiteY1" fmla="*/ 0 h 2895600"/>
              <a:gd name="connsiteX2" fmla="*/ 12192000 w 12192000"/>
              <a:gd name="connsiteY2" fmla="*/ 2895600 h 2895600"/>
              <a:gd name="connsiteX3" fmla="*/ 0 w 12192000"/>
              <a:gd name="connsiteY3" fmla="*/ 2895600 h 2895600"/>
            </a:gdLst>
            <a:ahLst/>
            <a:cxnLst>
              <a:cxn ang="0">
                <a:pos x="connsiteX0" y="connsiteY0"/>
              </a:cxn>
              <a:cxn ang="0">
                <a:pos x="connsiteX1" y="connsiteY1"/>
              </a:cxn>
              <a:cxn ang="0">
                <a:pos x="connsiteX2" y="connsiteY2"/>
              </a:cxn>
              <a:cxn ang="0">
                <a:pos x="connsiteX3" y="connsiteY3"/>
              </a:cxn>
            </a:cxnLst>
            <a:rect l="l" t="t" r="r" b="b"/>
            <a:pathLst>
              <a:path w="12192000" h="2895600">
                <a:moveTo>
                  <a:pt x="0" y="0"/>
                </a:moveTo>
                <a:lnTo>
                  <a:pt x="12192000" y="0"/>
                </a:lnTo>
                <a:lnTo>
                  <a:pt x="12192000" y="2895600"/>
                </a:lnTo>
                <a:lnTo>
                  <a:pt x="0" y="2895600"/>
                </a:lnTo>
                <a:close/>
              </a:path>
            </a:pathLst>
          </a:custGeom>
        </p:spPr>
      </p:pic>
      <p:sp>
        <p:nvSpPr>
          <p:cNvPr id="123" name="Rectangle 122">
            <a:extLst>
              <a:ext uri="{FF2B5EF4-FFF2-40B4-BE49-F238E27FC236}">
                <a16:creationId xmlns:a16="http://schemas.microsoft.com/office/drawing/2014/main" id="{C9C2C56A-C4D4-4578-84E9-27FD62603EAA}"/>
              </a:ext>
              <a:ext uri="{C183D7F6-B498-43B3-948B-1728B52AA6E4}">
                <adec:decorative xmlns:adec="http://schemas.microsoft.com/office/drawing/2017/decorative" val="1"/>
              </a:ext>
            </a:extLst>
          </p:cNvPr>
          <p:cNvSpPr/>
          <p:nvPr/>
        </p:nvSpPr>
        <p:spPr>
          <a:xfrm>
            <a:off x="0" y="0"/>
            <a:ext cx="12192000" cy="6858000"/>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a:extLst>
              <a:ext uri="{FF2B5EF4-FFF2-40B4-BE49-F238E27FC236}">
                <a16:creationId xmlns:a16="http://schemas.microsoft.com/office/drawing/2014/main" id="{62AEF5FE-6C45-4BF6-9676-571742C3CDD7}"/>
              </a:ext>
            </a:extLst>
          </p:cNvPr>
          <p:cNvSpPr txBox="1"/>
          <p:nvPr/>
        </p:nvSpPr>
        <p:spPr>
          <a:xfrm>
            <a:off x="274958" y="954253"/>
            <a:ext cx="2616316" cy="3590727"/>
          </a:xfrm>
          <a:prstGeom prst="rect">
            <a:avLst/>
          </a:prstGeom>
          <a:noFill/>
        </p:spPr>
        <p:txBody>
          <a:bodyPr wrap="square" lIns="0" tIns="0" rIns="0" bIns="0" rtlCol="0">
            <a:spAutoFit/>
          </a:bodyPr>
          <a:lstStyle/>
          <a:p>
            <a:pPr algn="ctr">
              <a:lnSpc>
                <a:spcPts val="4000"/>
              </a:lnSpc>
            </a:pPr>
            <a:r>
              <a:rPr lang="en-US" sz="3600" b="1" dirty="0">
                <a:solidFill>
                  <a:srgbClr val="002060"/>
                </a:solidFill>
                <a:latin typeface="Segoe UI" panose="020B0502040204020203" pitchFamily="34" charset="0"/>
                <a:cs typeface="Segoe UI" panose="020B0502040204020203" pitchFamily="34" charset="0"/>
              </a:rPr>
              <a:t>CASE STUDY</a:t>
            </a:r>
          </a:p>
          <a:p>
            <a:pPr algn="ctr">
              <a:lnSpc>
                <a:spcPts val="4000"/>
              </a:lnSpc>
            </a:pPr>
            <a:r>
              <a:rPr lang="en-US" sz="3600" b="1" dirty="0">
                <a:solidFill>
                  <a:srgbClr val="002060"/>
                </a:solidFill>
                <a:latin typeface="Segoe UI" panose="020B0502040204020203" pitchFamily="34" charset="0"/>
                <a:cs typeface="Segoe UI" panose="020B0502040204020203" pitchFamily="34" charset="0"/>
              </a:rPr>
              <a:t> </a:t>
            </a:r>
          </a:p>
          <a:p>
            <a:pPr algn="ctr">
              <a:lnSpc>
                <a:spcPts val="4000"/>
              </a:lnSpc>
            </a:pPr>
            <a:r>
              <a:rPr lang="en-US" sz="3600" b="1" dirty="0">
                <a:solidFill>
                  <a:srgbClr val="002060"/>
                </a:solidFill>
                <a:latin typeface="Segoe UI" panose="020B0502040204020203" pitchFamily="34" charset="0"/>
                <a:cs typeface="Segoe UI" panose="020B0502040204020203" pitchFamily="34" charset="0"/>
              </a:rPr>
              <a:t>&amp; </a:t>
            </a:r>
          </a:p>
          <a:p>
            <a:pPr algn="ctr">
              <a:lnSpc>
                <a:spcPts val="4000"/>
              </a:lnSpc>
            </a:pPr>
            <a:endParaRPr lang="en-US" sz="3600" b="1" dirty="0">
              <a:solidFill>
                <a:srgbClr val="002060"/>
              </a:solidFill>
              <a:latin typeface="Segoe UI" panose="020B0502040204020203" pitchFamily="34" charset="0"/>
              <a:cs typeface="Segoe UI" panose="020B0502040204020203" pitchFamily="34" charset="0"/>
            </a:endParaRPr>
          </a:p>
          <a:p>
            <a:pPr algn="ctr">
              <a:lnSpc>
                <a:spcPts val="4000"/>
              </a:lnSpc>
            </a:pPr>
            <a:r>
              <a:rPr lang="en-US" sz="3600" b="1" dirty="0">
                <a:solidFill>
                  <a:srgbClr val="002060"/>
                </a:solidFill>
                <a:latin typeface="Segoe UI" panose="020B0502040204020203" pitchFamily="34" charset="0"/>
                <a:cs typeface="Segoe UI" panose="020B0502040204020203" pitchFamily="34" charset="0"/>
              </a:rPr>
              <a:t>EDA OBJECTIVE</a:t>
            </a:r>
          </a:p>
        </p:txBody>
      </p:sp>
      <p:sp>
        <p:nvSpPr>
          <p:cNvPr id="3" name="Rectangle 2">
            <a:extLst>
              <a:ext uri="{FF2B5EF4-FFF2-40B4-BE49-F238E27FC236}">
                <a16:creationId xmlns:a16="http://schemas.microsoft.com/office/drawing/2014/main" id="{A74D15AA-4B45-41B5-A81C-97FCBF019951}"/>
              </a:ext>
            </a:extLst>
          </p:cNvPr>
          <p:cNvSpPr/>
          <p:nvPr/>
        </p:nvSpPr>
        <p:spPr>
          <a:xfrm>
            <a:off x="344511" y="5422569"/>
            <a:ext cx="3260157" cy="830997"/>
          </a:xfrm>
          <a:prstGeom prst="rect">
            <a:avLst/>
          </a:prstGeom>
        </p:spPr>
        <p:txBody>
          <a:bodyPr wrap="square" lIns="0" tIns="0" rIns="0" bIns="0">
            <a:spAutoFit/>
          </a:bodyPr>
          <a:lstStyle/>
          <a:p>
            <a:pPr lvl="0"/>
            <a:r>
              <a:rPr lang="en-IN" dirty="0">
                <a:solidFill>
                  <a:srgbClr val="002060"/>
                </a:solidFill>
                <a:latin typeface="+mj-lt"/>
                <a:cs typeface="Segoe UI" panose="020B0502040204020203" pitchFamily="34" charset="0"/>
              </a:rPr>
              <a:t>Case study contains data of  IPL Matches played from 2008 to 2018.</a:t>
            </a:r>
          </a:p>
        </p:txBody>
      </p:sp>
      <p:sp>
        <p:nvSpPr>
          <p:cNvPr id="6" name="Rectangle: Rounded Corners 5">
            <a:extLst>
              <a:ext uri="{FF2B5EF4-FFF2-40B4-BE49-F238E27FC236}">
                <a16:creationId xmlns:a16="http://schemas.microsoft.com/office/drawing/2014/main" id="{C8431200-8E45-4A0C-B12B-CFA1B2C53C47}"/>
              </a:ext>
              <a:ext uri="{C183D7F6-B498-43B3-948B-1728B52AA6E4}">
                <adec:decorative xmlns:adec="http://schemas.microsoft.com/office/drawing/2017/decorative" val="1"/>
              </a:ext>
            </a:extLst>
          </p:cNvPr>
          <p:cNvSpPr/>
          <p:nvPr/>
        </p:nvSpPr>
        <p:spPr>
          <a:xfrm>
            <a:off x="-221796" y="5502466"/>
            <a:ext cx="443592" cy="232296"/>
          </a:xfrm>
          <a:prstGeom prst="roundRect">
            <a:avLst>
              <a:gd name="adj" fmla="val 50000"/>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Parallelogram 3">
            <a:extLst>
              <a:ext uri="{FF2B5EF4-FFF2-40B4-BE49-F238E27FC236}">
                <a16:creationId xmlns:a16="http://schemas.microsoft.com/office/drawing/2014/main" id="{241C7FC4-FEFA-4A96-9749-9068C68611EF}"/>
              </a:ext>
              <a:ext uri="{C183D7F6-B498-43B3-948B-1728B52AA6E4}">
                <adec:decorative xmlns:adec="http://schemas.microsoft.com/office/drawing/2017/decorative" val="1"/>
              </a:ext>
            </a:extLst>
          </p:cNvPr>
          <p:cNvSpPr/>
          <p:nvPr/>
        </p:nvSpPr>
        <p:spPr>
          <a:xfrm>
            <a:off x="3438286" y="13254"/>
            <a:ext cx="4120291" cy="6857998"/>
          </a:xfrm>
          <a:prstGeom prst="parallelogram">
            <a:avLst>
              <a:gd name="adj" fmla="val 0"/>
            </a:avLst>
          </a:prstGeom>
          <a:gradFill>
            <a:gsLst>
              <a:gs pos="0">
                <a:srgbClr val="7CEFD8"/>
              </a:gs>
              <a:gs pos="71000">
                <a:srgbClr val="6672E4"/>
              </a:gs>
              <a:gs pos="100000">
                <a:srgbClr val="882BE5"/>
              </a:gs>
            </a:gsLst>
            <a:lin ang="5400000" scaled="1"/>
          </a:gra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14" name="TextBox 13">
            <a:extLst>
              <a:ext uri="{FF2B5EF4-FFF2-40B4-BE49-F238E27FC236}">
                <a16:creationId xmlns:a16="http://schemas.microsoft.com/office/drawing/2014/main" id="{A5704BA3-593E-4519-9139-4E1D86366677}"/>
              </a:ext>
            </a:extLst>
          </p:cNvPr>
          <p:cNvSpPr txBox="1"/>
          <p:nvPr/>
        </p:nvSpPr>
        <p:spPr>
          <a:xfrm>
            <a:off x="3556433" y="1905894"/>
            <a:ext cx="3308042" cy="615553"/>
          </a:xfrm>
          <a:prstGeom prst="rect">
            <a:avLst/>
          </a:prstGeom>
          <a:noFill/>
        </p:spPr>
        <p:txBody>
          <a:bodyPr wrap="square" lIns="0" tIns="0" rIns="0" bIns="0" rtlCol="0">
            <a:spAutoFit/>
          </a:bodyPr>
          <a:lstStyle/>
          <a:p>
            <a:r>
              <a:rPr lang="en-US" sz="2000" b="1" dirty="0">
                <a:solidFill>
                  <a:schemeClr val="bg1"/>
                </a:solidFill>
                <a:latin typeface="Segoe UI" panose="020B0502040204020203" pitchFamily="34" charset="0"/>
                <a:cs typeface="Segoe UI" panose="020B0502040204020203" pitchFamily="34" charset="0"/>
              </a:rPr>
              <a:t>The case study consist two datasets : -</a:t>
            </a:r>
          </a:p>
        </p:txBody>
      </p:sp>
      <p:grpSp>
        <p:nvGrpSpPr>
          <p:cNvPr id="64" name="Group 63">
            <a:extLst>
              <a:ext uri="{FF2B5EF4-FFF2-40B4-BE49-F238E27FC236}">
                <a16:creationId xmlns:a16="http://schemas.microsoft.com/office/drawing/2014/main" id="{EBB415A0-39A4-4597-926D-819C33316679}"/>
              </a:ext>
              <a:ext uri="{C183D7F6-B498-43B3-948B-1728B52AA6E4}">
                <adec:decorative xmlns:adec="http://schemas.microsoft.com/office/drawing/2017/decorative" val="1"/>
              </a:ext>
            </a:extLst>
          </p:cNvPr>
          <p:cNvGrpSpPr/>
          <p:nvPr/>
        </p:nvGrpSpPr>
        <p:grpSpPr>
          <a:xfrm>
            <a:off x="3472352" y="2875285"/>
            <a:ext cx="4052158" cy="3721879"/>
            <a:chOff x="4631700" y="2147348"/>
            <a:chExt cx="2904917" cy="2814967"/>
          </a:xfrm>
        </p:grpSpPr>
        <p:grpSp>
          <p:nvGrpSpPr>
            <p:cNvPr id="99" name="Group 98">
              <a:extLst>
                <a:ext uri="{FF2B5EF4-FFF2-40B4-BE49-F238E27FC236}">
                  <a16:creationId xmlns:a16="http://schemas.microsoft.com/office/drawing/2014/main" id="{6E4AB604-CF34-4776-BFF1-9AD3477F593C}"/>
                </a:ext>
              </a:extLst>
            </p:cNvPr>
            <p:cNvGrpSpPr/>
            <p:nvPr/>
          </p:nvGrpSpPr>
          <p:grpSpPr>
            <a:xfrm>
              <a:off x="4741554" y="2147348"/>
              <a:ext cx="2601007" cy="1047513"/>
              <a:chOff x="5085510" y="2150698"/>
              <a:chExt cx="2601007" cy="1047513"/>
            </a:xfrm>
          </p:grpSpPr>
          <p:sp>
            <p:nvSpPr>
              <p:cNvPr id="12" name="Rectangle 11">
                <a:extLst>
                  <a:ext uri="{FF2B5EF4-FFF2-40B4-BE49-F238E27FC236}">
                    <a16:creationId xmlns:a16="http://schemas.microsoft.com/office/drawing/2014/main" id="{267E4A54-8A0F-43A0-AA7D-F508F05BB2EF}"/>
                  </a:ext>
                </a:extLst>
              </p:cNvPr>
              <p:cNvSpPr/>
              <p:nvPr/>
            </p:nvSpPr>
            <p:spPr>
              <a:xfrm>
                <a:off x="5198223" y="2150698"/>
                <a:ext cx="2488294" cy="1047513"/>
              </a:xfrm>
              <a:prstGeom prst="rect">
                <a:avLst/>
              </a:prstGeom>
            </p:spPr>
            <p:txBody>
              <a:bodyPr wrap="square" lIns="0" tIns="0" rIns="0" bIns="0">
                <a:spAutoFit/>
              </a:bodyPr>
              <a:lstStyle/>
              <a:p>
                <a:pPr marL="285750" lvl="0" indent="-285750">
                  <a:buFont typeface="Arial" panose="020B0604020202020204" pitchFamily="34" charset="0"/>
                  <a:buChar char="•"/>
                </a:pPr>
                <a:r>
                  <a:rPr lang="en-IN" b="1" dirty="0">
                    <a:solidFill>
                      <a:schemeClr val="bg1"/>
                    </a:solidFill>
                    <a:latin typeface="+mj-lt"/>
                    <a:cs typeface="Segoe UI" panose="020B0502040204020203" pitchFamily="34" charset="0"/>
                  </a:rPr>
                  <a:t>IPL Matches Data set – matches.csv</a:t>
                </a:r>
              </a:p>
              <a:p>
                <a:pPr marL="742950" lvl="1" indent="-285750">
                  <a:buFont typeface="Arial" panose="020B0604020202020204" pitchFamily="34" charset="0"/>
                  <a:buChar char="•"/>
                </a:pPr>
                <a:r>
                  <a:rPr lang="en-IN" i="1" dirty="0">
                    <a:solidFill>
                      <a:schemeClr val="bg1"/>
                    </a:solidFill>
                    <a:latin typeface="+mj-lt"/>
                    <a:cs typeface="Segoe UI" panose="020B0502040204020203" pitchFamily="34" charset="0"/>
                  </a:rPr>
                  <a:t>Match level data from 2008 to 2018.</a:t>
                </a:r>
              </a:p>
              <a:p>
                <a:pPr marL="742950" lvl="1" indent="-285750">
                  <a:buFont typeface="Arial" panose="020B0604020202020204" pitchFamily="34" charset="0"/>
                  <a:buChar char="•"/>
                </a:pPr>
                <a:r>
                  <a:rPr lang="en-IN" i="1" dirty="0">
                    <a:solidFill>
                      <a:schemeClr val="bg1"/>
                    </a:solidFill>
                    <a:latin typeface="+mj-lt"/>
                    <a:cs typeface="Segoe UI" panose="020B0502040204020203" pitchFamily="34" charset="0"/>
                  </a:rPr>
                  <a:t>There are total 696 rows and 18 columns.</a:t>
                </a:r>
              </a:p>
            </p:txBody>
          </p:sp>
          <p:grpSp>
            <p:nvGrpSpPr>
              <p:cNvPr id="51" name="Group 50">
                <a:extLst>
                  <a:ext uri="{FF2B5EF4-FFF2-40B4-BE49-F238E27FC236}">
                    <a16:creationId xmlns:a16="http://schemas.microsoft.com/office/drawing/2014/main" id="{0B97B3C9-EBC6-4C92-9F0A-E28F4EF7A5EA}"/>
                  </a:ext>
                </a:extLst>
              </p:cNvPr>
              <p:cNvGrpSpPr/>
              <p:nvPr/>
            </p:nvGrpSpPr>
            <p:grpSpPr>
              <a:xfrm>
                <a:off x="5085510" y="2201597"/>
                <a:ext cx="285750" cy="292100"/>
                <a:chOff x="2708275" y="2895601"/>
                <a:chExt cx="285750" cy="292100"/>
              </a:xfrm>
            </p:grpSpPr>
            <p:sp>
              <p:nvSpPr>
                <p:cNvPr id="52" name="Oval 309">
                  <a:extLst>
                    <a:ext uri="{FF2B5EF4-FFF2-40B4-BE49-F238E27FC236}">
                      <a16:creationId xmlns:a16="http://schemas.microsoft.com/office/drawing/2014/main" id="{00D7C237-71FC-445A-9F26-101C7B72A66E}"/>
                    </a:ext>
                  </a:extLst>
                </p:cNvPr>
                <p:cNvSpPr>
                  <a:spLocks noChangeArrowheads="1"/>
                </p:cNvSpPr>
                <p:nvPr/>
              </p:nvSpPr>
              <p:spPr bwMode="auto">
                <a:xfrm>
                  <a:off x="2809875" y="2895601"/>
                  <a:ext cx="82550" cy="82550"/>
                </a:xfrm>
                <a:prstGeom prst="ellipse">
                  <a:avLst/>
                </a:pr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54" name="Oval 311">
                  <a:extLst>
                    <a:ext uri="{FF2B5EF4-FFF2-40B4-BE49-F238E27FC236}">
                      <a16:creationId xmlns:a16="http://schemas.microsoft.com/office/drawing/2014/main" id="{79E812C8-6A14-42FA-B983-56B6F7303417}"/>
                    </a:ext>
                  </a:extLst>
                </p:cNvPr>
                <p:cNvSpPr>
                  <a:spLocks noChangeArrowheads="1"/>
                </p:cNvSpPr>
                <p:nvPr/>
              </p:nvSpPr>
              <p:spPr bwMode="auto">
                <a:xfrm>
                  <a:off x="2708275" y="3128963"/>
                  <a:ext cx="60325" cy="58738"/>
                </a:xfrm>
                <a:prstGeom prst="ellipse">
                  <a:avLst/>
                </a:pr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56" name="Oval 313">
                  <a:extLst>
                    <a:ext uri="{FF2B5EF4-FFF2-40B4-BE49-F238E27FC236}">
                      <a16:creationId xmlns:a16="http://schemas.microsoft.com/office/drawing/2014/main" id="{A91A4C56-03CB-4D67-8CD8-FC29B3A2B6DE}"/>
                    </a:ext>
                  </a:extLst>
                </p:cNvPr>
                <p:cNvSpPr>
                  <a:spLocks noChangeArrowheads="1"/>
                </p:cNvSpPr>
                <p:nvPr/>
              </p:nvSpPr>
              <p:spPr bwMode="auto">
                <a:xfrm>
                  <a:off x="2933700" y="3128963"/>
                  <a:ext cx="60325" cy="58738"/>
                </a:xfrm>
                <a:prstGeom prst="ellipse">
                  <a:avLst/>
                </a:pr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58" name="Oval 315">
                  <a:extLst>
                    <a:ext uri="{FF2B5EF4-FFF2-40B4-BE49-F238E27FC236}">
                      <a16:creationId xmlns:a16="http://schemas.microsoft.com/office/drawing/2014/main" id="{263D783B-3857-4E55-A551-6655D8DDA100}"/>
                    </a:ext>
                  </a:extLst>
                </p:cNvPr>
                <p:cNvSpPr>
                  <a:spLocks noChangeArrowheads="1"/>
                </p:cNvSpPr>
                <p:nvPr/>
              </p:nvSpPr>
              <p:spPr bwMode="auto">
                <a:xfrm>
                  <a:off x="2933700" y="3128963"/>
                  <a:ext cx="60325" cy="58738"/>
                </a:xfrm>
                <a:prstGeom prst="ellipse">
                  <a:avLst/>
                </a:pr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60" name="Oval 317">
                  <a:extLst>
                    <a:ext uri="{FF2B5EF4-FFF2-40B4-BE49-F238E27FC236}">
                      <a16:creationId xmlns:a16="http://schemas.microsoft.com/office/drawing/2014/main" id="{5BDC2AA3-8653-47C6-9CF7-2579486BFFF4}"/>
                    </a:ext>
                  </a:extLst>
                </p:cNvPr>
                <p:cNvSpPr>
                  <a:spLocks noChangeArrowheads="1"/>
                </p:cNvSpPr>
                <p:nvPr/>
              </p:nvSpPr>
              <p:spPr bwMode="auto">
                <a:xfrm>
                  <a:off x="2820988" y="3128963"/>
                  <a:ext cx="60325" cy="58738"/>
                </a:xfrm>
                <a:prstGeom prst="ellipse">
                  <a:avLst/>
                </a:pr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62" name="Freeform 319">
                  <a:extLst>
                    <a:ext uri="{FF2B5EF4-FFF2-40B4-BE49-F238E27FC236}">
                      <a16:creationId xmlns:a16="http://schemas.microsoft.com/office/drawing/2014/main" id="{6C51C0E5-2DAE-4DE1-BAE4-8E0D932D99E4}"/>
                    </a:ext>
                  </a:extLst>
                </p:cNvPr>
                <p:cNvSpPr>
                  <a:spLocks/>
                </p:cNvSpPr>
                <p:nvPr/>
              </p:nvSpPr>
              <p:spPr bwMode="auto">
                <a:xfrm>
                  <a:off x="2738438" y="3074988"/>
                  <a:ext cx="225425" cy="15875"/>
                </a:xfrm>
                <a:custGeom>
                  <a:avLst/>
                  <a:gdLst>
                    <a:gd name="T0" fmla="*/ 0 w 142"/>
                    <a:gd name="T1" fmla="*/ 10 h 10"/>
                    <a:gd name="T2" fmla="*/ 0 w 142"/>
                    <a:gd name="T3" fmla="*/ 0 h 10"/>
                    <a:gd name="T4" fmla="*/ 142 w 142"/>
                    <a:gd name="T5" fmla="*/ 0 h 10"/>
                    <a:gd name="T6" fmla="*/ 142 w 142"/>
                    <a:gd name="T7" fmla="*/ 10 h 10"/>
                  </a:gdLst>
                  <a:ahLst/>
                  <a:cxnLst>
                    <a:cxn ang="0">
                      <a:pos x="T0" y="T1"/>
                    </a:cxn>
                    <a:cxn ang="0">
                      <a:pos x="T2" y="T3"/>
                    </a:cxn>
                    <a:cxn ang="0">
                      <a:pos x="T4" y="T5"/>
                    </a:cxn>
                    <a:cxn ang="0">
                      <a:pos x="T6" y="T7"/>
                    </a:cxn>
                  </a:cxnLst>
                  <a:rect l="0" t="0" r="r" b="b"/>
                  <a:pathLst>
                    <a:path w="142" h="10">
                      <a:moveTo>
                        <a:pt x="0" y="10"/>
                      </a:moveTo>
                      <a:lnTo>
                        <a:pt x="0" y="0"/>
                      </a:lnTo>
                      <a:lnTo>
                        <a:pt x="142" y="0"/>
                      </a:lnTo>
                      <a:lnTo>
                        <a:pt x="142" y="10"/>
                      </a:lnTo>
                    </a:path>
                  </a:pathLst>
                </a:cu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63" name="Line 320">
                  <a:extLst>
                    <a:ext uri="{FF2B5EF4-FFF2-40B4-BE49-F238E27FC236}">
                      <a16:creationId xmlns:a16="http://schemas.microsoft.com/office/drawing/2014/main" id="{FED6DFE8-0963-48D1-9BAA-53772F0EA839}"/>
                    </a:ext>
                  </a:extLst>
                </p:cNvPr>
                <p:cNvSpPr>
                  <a:spLocks noChangeShapeType="1"/>
                </p:cNvSpPr>
                <p:nvPr/>
              </p:nvSpPr>
              <p:spPr bwMode="auto">
                <a:xfrm>
                  <a:off x="2851150" y="3044826"/>
                  <a:ext cx="0" cy="46038"/>
                </a:xfrm>
                <a:prstGeom prst="line">
                  <a:avLst/>
                </a:prstGeom>
                <a:noFill/>
                <a:ln w="14288"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sp>
          <p:nvSpPr>
            <p:cNvPr id="81" name="Rectangle 80">
              <a:extLst>
                <a:ext uri="{FF2B5EF4-FFF2-40B4-BE49-F238E27FC236}">
                  <a16:creationId xmlns:a16="http://schemas.microsoft.com/office/drawing/2014/main" id="{E7E16F25-9A73-4F49-8593-4DDEE2A8AB5D}"/>
                </a:ext>
              </a:extLst>
            </p:cNvPr>
            <p:cNvSpPr/>
            <p:nvPr/>
          </p:nvSpPr>
          <p:spPr>
            <a:xfrm>
              <a:off x="4824347" y="3914802"/>
              <a:ext cx="2712270" cy="1047513"/>
            </a:xfrm>
            <a:prstGeom prst="rect">
              <a:avLst/>
            </a:prstGeom>
          </p:spPr>
          <p:txBody>
            <a:bodyPr wrap="square" lIns="0" tIns="0" rIns="0" bIns="0">
              <a:spAutoFit/>
            </a:bodyPr>
            <a:lstStyle/>
            <a:p>
              <a:pPr marL="285750" lvl="0" indent="-285750">
                <a:buFont typeface="Arial" panose="020B0604020202020204" pitchFamily="34" charset="0"/>
                <a:buChar char="•"/>
              </a:pPr>
              <a:r>
                <a:rPr lang="en-IN" b="1" dirty="0">
                  <a:solidFill>
                    <a:schemeClr val="bg1"/>
                  </a:solidFill>
                  <a:latin typeface="+mj-lt"/>
                  <a:cs typeface="Segoe UI" panose="020B0502040204020203" pitchFamily="34" charset="0"/>
                </a:rPr>
                <a:t>IPL Deliveries Data set – deliveries.csv</a:t>
              </a:r>
            </a:p>
            <a:p>
              <a:pPr marL="742950" lvl="1" indent="-285750">
                <a:buFont typeface="Arial" panose="020B0604020202020204" pitchFamily="34" charset="0"/>
                <a:buChar char="•"/>
              </a:pPr>
              <a:r>
                <a:rPr lang="en-IN" i="1" dirty="0">
                  <a:solidFill>
                    <a:schemeClr val="bg1"/>
                  </a:solidFill>
                  <a:latin typeface="+mj-lt"/>
                  <a:cs typeface="Segoe UI" panose="020B0502040204020203" pitchFamily="34" charset="0"/>
                </a:rPr>
                <a:t>Ball by ball data of all matches from 2008 to 2018</a:t>
              </a:r>
            </a:p>
            <a:p>
              <a:pPr marL="742950" lvl="1" indent="-285750">
                <a:buFont typeface="Arial" panose="020B0604020202020204" pitchFamily="34" charset="0"/>
                <a:buChar char="•"/>
              </a:pPr>
              <a:r>
                <a:rPr lang="en-IN" i="1" dirty="0">
                  <a:solidFill>
                    <a:schemeClr val="bg1"/>
                  </a:solidFill>
                  <a:latin typeface="+mj-lt"/>
                  <a:cs typeface="Segoe UI" panose="020B0502040204020203" pitchFamily="34" charset="0"/>
                </a:rPr>
                <a:t>There are total 164750 rows and 21 columns</a:t>
              </a:r>
            </a:p>
          </p:txBody>
        </p:sp>
        <p:sp>
          <p:nvSpPr>
            <p:cNvPr id="89" name="Rectangle: Rounded Corners 88">
              <a:extLst>
                <a:ext uri="{FF2B5EF4-FFF2-40B4-BE49-F238E27FC236}">
                  <a16:creationId xmlns:a16="http://schemas.microsoft.com/office/drawing/2014/main" id="{4409F7EA-DE17-4C15-80F3-78361F8366BE}"/>
                </a:ext>
              </a:extLst>
            </p:cNvPr>
            <p:cNvSpPr/>
            <p:nvPr/>
          </p:nvSpPr>
          <p:spPr>
            <a:xfrm>
              <a:off x="4631700" y="3517080"/>
              <a:ext cx="2892328" cy="70490"/>
            </a:xfrm>
            <a:prstGeom prst="roundRect">
              <a:avLst>
                <a:gd name="adj" fmla="val 50000"/>
              </a:avLst>
            </a:prstGeom>
            <a:solidFill>
              <a:schemeClr val="bg1">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93" name="Group 92">
            <a:extLst>
              <a:ext uri="{FF2B5EF4-FFF2-40B4-BE49-F238E27FC236}">
                <a16:creationId xmlns:a16="http://schemas.microsoft.com/office/drawing/2014/main" id="{294AEDC0-6B1D-4A3D-860D-83756CC387D3}"/>
              </a:ext>
              <a:ext uri="{C183D7F6-B498-43B3-948B-1728B52AA6E4}">
                <adec:decorative xmlns:adec="http://schemas.microsoft.com/office/drawing/2017/decorative" val="1"/>
              </a:ext>
            </a:extLst>
          </p:cNvPr>
          <p:cNvGrpSpPr/>
          <p:nvPr/>
        </p:nvGrpSpPr>
        <p:grpSpPr>
          <a:xfrm>
            <a:off x="7606700" y="1905896"/>
            <a:ext cx="3951373" cy="4741886"/>
            <a:chOff x="8302796" y="1483005"/>
            <a:chExt cx="3116212" cy="771733"/>
          </a:xfrm>
        </p:grpSpPr>
        <p:sp>
          <p:nvSpPr>
            <p:cNvPr id="101" name="TextBox 100">
              <a:extLst>
                <a:ext uri="{FF2B5EF4-FFF2-40B4-BE49-F238E27FC236}">
                  <a16:creationId xmlns:a16="http://schemas.microsoft.com/office/drawing/2014/main" id="{CAECCF3F-B2FA-4F0A-96EE-B54207D66547}"/>
                </a:ext>
              </a:extLst>
            </p:cNvPr>
            <p:cNvSpPr txBox="1"/>
            <p:nvPr/>
          </p:nvSpPr>
          <p:spPr>
            <a:xfrm>
              <a:off x="8302796" y="1483005"/>
              <a:ext cx="3047138" cy="50090"/>
            </a:xfrm>
            <a:prstGeom prst="rect">
              <a:avLst/>
            </a:prstGeom>
            <a:noFill/>
          </p:spPr>
          <p:txBody>
            <a:bodyPr wrap="square" lIns="0" tIns="0" rIns="0" bIns="0" rtlCol="0">
              <a:spAutoFit/>
            </a:bodyPr>
            <a:lstStyle/>
            <a:p>
              <a:r>
                <a:rPr lang="en-US" sz="2000" b="1" dirty="0">
                  <a:solidFill>
                    <a:srgbClr val="002060"/>
                  </a:solidFill>
                  <a:latin typeface="Segoe UI" panose="020B0502040204020203" pitchFamily="34" charset="0"/>
                  <a:cs typeface="Segoe UI" panose="020B0502040204020203" pitchFamily="34" charset="0"/>
                </a:rPr>
                <a:t>EDA Objective :</a:t>
              </a:r>
            </a:p>
          </p:txBody>
        </p:sp>
        <p:sp>
          <p:nvSpPr>
            <p:cNvPr id="103" name="Rectangle 102">
              <a:extLst>
                <a:ext uri="{FF2B5EF4-FFF2-40B4-BE49-F238E27FC236}">
                  <a16:creationId xmlns:a16="http://schemas.microsoft.com/office/drawing/2014/main" id="{CDAD2E5F-3DBB-47BA-B90E-DDB45972B6AF}"/>
                </a:ext>
              </a:extLst>
            </p:cNvPr>
            <p:cNvSpPr/>
            <p:nvPr/>
          </p:nvSpPr>
          <p:spPr>
            <a:xfrm>
              <a:off x="8443339" y="1578522"/>
              <a:ext cx="2975669" cy="676216"/>
            </a:xfrm>
            <a:prstGeom prst="rect">
              <a:avLst/>
            </a:prstGeom>
          </p:spPr>
          <p:txBody>
            <a:bodyPr wrap="square" lIns="0" tIns="0" rIns="0" bIns="0">
              <a:spAutoFit/>
            </a:bodyPr>
            <a:lstStyle/>
            <a:p>
              <a:pPr marL="285750" lvl="0" indent="-285750">
                <a:buFont typeface="Arial" panose="020B0604020202020204" pitchFamily="34" charset="0"/>
                <a:buChar char="•"/>
              </a:pPr>
              <a:r>
                <a:rPr lang="en-IN" dirty="0">
                  <a:solidFill>
                    <a:srgbClr val="002060"/>
                  </a:solidFill>
                  <a:latin typeface="Segoe UI" panose="020B0502040204020203" pitchFamily="34" charset="0"/>
                  <a:cs typeface="Segoe UI" panose="020B0502040204020203" pitchFamily="34" charset="0"/>
                </a:rPr>
                <a:t>This Exploratory Data Analysis is done to practice Python skills learned till now on a structured data set.</a:t>
              </a:r>
            </a:p>
            <a:p>
              <a:pPr marL="285750" lvl="0" indent="-285750">
                <a:buFont typeface="Arial" panose="020B0604020202020204" pitchFamily="34" charset="0"/>
                <a:buChar char="•"/>
              </a:pPr>
              <a:endParaRPr lang="en-IN" dirty="0">
                <a:solidFill>
                  <a:srgbClr val="002060"/>
                </a:solidFill>
                <a:latin typeface="Segoe UI" panose="020B0502040204020203" pitchFamily="34" charset="0"/>
                <a:cs typeface="Segoe UI" panose="020B0502040204020203" pitchFamily="34" charset="0"/>
              </a:endParaRPr>
            </a:p>
            <a:p>
              <a:pPr marL="285750" lvl="0" indent="-285750">
                <a:buFont typeface="Arial" panose="020B0604020202020204" pitchFamily="34" charset="0"/>
                <a:buChar char="•"/>
              </a:pPr>
              <a:r>
                <a:rPr lang="en-IN" dirty="0">
                  <a:solidFill>
                    <a:srgbClr val="002060"/>
                  </a:solidFill>
                  <a:latin typeface="Segoe UI" panose="020B0502040204020203" pitchFamily="34" charset="0"/>
                  <a:cs typeface="Segoe UI" panose="020B0502040204020203" pitchFamily="34" charset="0"/>
                </a:rPr>
                <a:t>The key actions as part of EDA are loading, inspecting, wrangling, exploring, and drawing conclusions from data.</a:t>
              </a:r>
            </a:p>
            <a:p>
              <a:pPr marL="285750" lvl="0" indent="-285750">
                <a:buFont typeface="Arial" panose="020B0604020202020204" pitchFamily="34" charset="0"/>
                <a:buChar char="•"/>
              </a:pPr>
              <a:endParaRPr lang="en-IN" dirty="0">
                <a:solidFill>
                  <a:srgbClr val="002060"/>
                </a:solidFill>
                <a:latin typeface="Segoe UI" panose="020B0502040204020203" pitchFamily="34" charset="0"/>
                <a:cs typeface="Segoe UI" panose="020B0502040204020203" pitchFamily="34" charset="0"/>
              </a:endParaRPr>
            </a:p>
            <a:p>
              <a:pPr marL="285750" lvl="0" indent="-285750">
                <a:buFont typeface="Arial" panose="020B0604020202020204" pitchFamily="34" charset="0"/>
                <a:buChar char="•"/>
              </a:pPr>
              <a:r>
                <a:rPr lang="en-IN" dirty="0">
                  <a:solidFill>
                    <a:srgbClr val="002060"/>
                  </a:solidFill>
                  <a:latin typeface="Segoe UI" panose="020B0502040204020203" pitchFamily="34" charset="0"/>
                  <a:cs typeface="Segoe UI" panose="020B0502040204020203" pitchFamily="34" charset="0"/>
                </a:rPr>
                <a:t>Based on the observation some questions (as mentioned in next slide ) are answered, though not all of them are explored in the analysis.</a:t>
              </a:r>
            </a:p>
          </p:txBody>
        </p:sp>
      </p:grpSp>
      <p:sp>
        <p:nvSpPr>
          <p:cNvPr id="68" name="Title 67" hidden="1">
            <a:extLst>
              <a:ext uri="{FF2B5EF4-FFF2-40B4-BE49-F238E27FC236}">
                <a16:creationId xmlns:a16="http://schemas.microsoft.com/office/drawing/2014/main" id="{3D46526D-118F-4F6F-BAE0-066F422EBD1E}"/>
              </a:ext>
            </a:extLst>
          </p:cNvPr>
          <p:cNvSpPr>
            <a:spLocks noGrp="1"/>
          </p:cNvSpPr>
          <p:nvPr>
            <p:ph type="title"/>
          </p:nvPr>
        </p:nvSpPr>
        <p:spPr/>
        <p:txBody>
          <a:bodyPr/>
          <a:lstStyle/>
          <a:p>
            <a:r>
              <a:rPr lang="en-US" dirty="0"/>
              <a:t>Human resources slide 3</a:t>
            </a:r>
          </a:p>
        </p:txBody>
      </p:sp>
      <p:pic>
        <p:nvPicPr>
          <p:cNvPr id="100" name="Picture 99">
            <a:extLst>
              <a:ext uri="{FF2B5EF4-FFF2-40B4-BE49-F238E27FC236}">
                <a16:creationId xmlns:a16="http://schemas.microsoft.com/office/drawing/2014/main" id="{B0A6F0AA-0AE1-46E6-9BCC-232DA839A7A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919791" y="6088157"/>
            <a:ext cx="1272209" cy="769843"/>
          </a:xfrm>
          <a:prstGeom prst="rect">
            <a:avLst/>
          </a:prstGeom>
        </p:spPr>
      </p:pic>
      <p:pic>
        <p:nvPicPr>
          <p:cNvPr id="102" name="Picture 101">
            <a:extLst>
              <a:ext uri="{FF2B5EF4-FFF2-40B4-BE49-F238E27FC236}">
                <a16:creationId xmlns:a16="http://schemas.microsoft.com/office/drawing/2014/main" id="{E47A7DEC-E373-4CF7-B9DD-68F91CDD0E6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407926" y="0"/>
            <a:ext cx="1762539" cy="769843"/>
          </a:xfrm>
          <a:prstGeom prst="rect">
            <a:avLst/>
          </a:prstGeom>
        </p:spPr>
      </p:pic>
      <p:sp>
        <p:nvSpPr>
          <p:cNvPr id="67" name="Flowchart: Magnetic Disk 66">
            <a:extLst>
              <a:ext uri="{FF2B5EF4-FFF2-40B4-BE49-F238E27FC236}">
                <a16:creationId xmlns:a16="http://schemas.microsoft.com/office/drawing/2014/main" id="{495746DA-A01D-4C3C-9B26-CBC7AB6EB003}"/>
              </a:ext>
            </a:extLst>
          </p:cNvPr>
          <p:cNvSpPr/>
          <p:nvPr/>
        </p:nvSpPr>
        <p:spPr>
          <a:xfrm>
            <a:off x="3534482" y="5522983"/>
            <a:ext cx="365197" cy="128036"/>
          </a:xfrm>
          <a:prstGeom prst="flowChartMagneticDisk">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IN"/>
          </a:p>
        </p:txBody>
      </p:sp>
      <p:sp>
        <p:nvSpPr>
          <p:cNvPr id="69" name="Flowchart: Magnetic Disk 68">
            <a:extLst>
              <a:ext uri="{FF2B5EF4-FFF2-40B4-BE49-F238E27FC236}">
                <a16:creationId xmlns:a16="http://schemas.microsoft.com/office/drawing/2014/main" id="{F6407649-4DD2-40D0-9AC5-ACF0D25C71EF}"/>
              </a:ext>
            </a:extLst>
          </p:cNvPr>
          <p:cNvSpPr/>
          <p:nvPr/>
        </p:nvSpPr>
        <p:spPr>
          <a:xfrm>
            <a:off x="3589624" y="5398282"/>
            <a:ext cx="365197" cy="146520"/>
          </a:xfrm>
          <a:prstGeom prst="flowChartMagneticDisk">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IN"/>
          </a:p>
        </p:txBody>
      </p:sp>
      <p:sp>
        <p:nvSpPr>
          <p:cNvPr id="70" name="Flowchart: Magnetic Disk 69">
            <a:extLst>
              <a:ext uri="{FF2B5EF4-FFF2-40B4-BE49-F238E27FC236}">
                <a16:creationId xmlns:a16="http://schemas.microsoft.com/office/drawing/2014/main" id="{A028CD01-A080-444E-9601-C78B3657A95C}"/>
              </a:ext>
            </a:extLst>
          </p:cNvPr>
          <p:cNvSpPr/>
          <p:nvPr/>
        </p:nvSpPr>
        <p:spPr>
          <a:xfrm>
            <a:off x="3522308" y="5291060"/>
            <a:ext cx="365197" cy="146520"/>
          </a:xfrm>
          <a:prstGeom prst="flowChartMagneticDisk">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IN"/>
          </a:p>
        </p:txBody>
      </p:sp>
    </p:spTree>
    <p:extLst>
      <p:ext uri="{BB962C8B-B14F-4D97-AF65-F5344CB8AC3E}">
        <p14:creationId xmlns:p14="http://schemas.microsoft.com/office/powerpoint/2010/main" val="18609449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E7CC653-C8E0-40D8-A1B0-2518DB8713E2}"/>
              </a:ext>
            </a:extLst>
          </p:cNvPr>
          <p:cNvPicPr>
            <a:picLocks noChangeAspect="1"/>
          </p:cNvPicPr>
          <p:nvPr/>
        </p:nvPicPr>
        <p:blipFill rotWithShape="1">
          <a:blip r:embed="rId3">
            <a:extLst>
              <a:ext uri="{28A0092B-C50C-407E-A947-70E740481C1C}">
                <a14:useLocalDpi xmlns:a14="http://schemas.microsoft.com/office/drawing/2010/main" val="0"/>
              </a:ext>
            </a:extLst>
          </a:blip>
          <a:srcRect t="542" b="7650"/>
          <a:stretch/>
        </p:blipFill>
        <p:spPr>
          <a:xfrm>
            <a:off x="4728377" y="3119556"/>
            <a:ext cx="2721737" cy="2707527"/>
          </a:xfrm>
          <a:prstGeom prst="rect">
            <a:avLst/>
          </a:prstGeom>
        </p:spPr>
      </p:pic>
      <p:sp>
        <p:nvSpPr>
          <p:cNvPr id="52" name="Rectangle 51">
            <a:extLst>
              <a:ext uri="{FF2B5EF4-FFF2-40B4-BE49-F238E27FC236}">
                <a16:creationId xmlns:a16="http://schemas.microsoft.com/office/drawing/2014/main" id="{46969EBC-E8D3-4914-9A82-8E88F816E77E}"/>
              </a:ext>
            </a:extLst>
          </p:cNvPr>
          <p:cNvSpPr/>
          <p:nvPr/>
        </p:nvSpPr>
        <p:spPr>
          <a:xfrm>
            <a:off x="4283227" y="5827083"/>
            <a:ext cx="3597344" cy="430887"/>
          </a:xfrm>
          <a:prstGeom prst="rect">
            <a:avLst/>
          </a:prstGeom>
        </p:spPr>
        <p:txBody>
          <a:bodyPr wrap="square" lIns="0" tIns="0" rIns="0" bIns="0">
            <a:spAutoFit/>
          </a:bodyPr>
          <a:lstStyle/>
          <a:p>
            <a:pPr algn="ctr"/>
            <a:r>
              <a:rPr lang="en-US" sz="2800" b="1" dirty="0">
                <a:solidFill>
                  <a:srgbClr val="002060"/>
                </a:solidFill>
                <a:latin typeface="Segoe UI" panose="020B0502040204020203" pitchFamily="34" charset="0"/>
                <a:cs typeface="Segoe UI" panose="020B0502040204020203" pitchFamily="34" charset="0"/>
              </a:rPr>
              <a:t>Questions ?</a:t>
            </a:r>
            <a:endParaRPr lang="en-US" sz="2800" dirty="0">
              <a:solidFill>
                <a:srgbClr val="002060"/>
              </a:solidFill>
            </a:endParaRPr>
          </a:p>
        </p:txBody>
      </p:sp>
      <p:sp>
        <p:nvSpPr>
          <p:cNvPr id="331" name="TextBox 330">
            <a:extLst>
              <a:ext uri="{FF2B5EF4-FFF2-40B4-BE49-F238E27FC236}">
                <a16:creationId xmlns:a16="http://schemas.microsoft.com/office/drawing/2014/main" id="{62109C55-9EBC-4778-80D4-D55D22307915}"/>
              </a:ext>
            </a:extLst>
          </p:cNvPr>
          <p:cNvSpPr txBox="1"/>
          <p:nvPr/>
        </p:nvSpPr>
        <p:spPr>
          <a:xfrm>
            <a:off x="5057451" y="491567"/>
            <a:ext cx="2633616" cy="492443"/>
          </a:xfrm>
          <a:prstGeom prst="rect">
            <a:avLst/>
          </a:prstGeom>
          <a:noFill/>
        </p:spPr>
        <p:txBody>
          <a:bodyPr wrap="square" lIns="0" tIns="0" rIns="0" bIns="0" rtlCol="0">
            <a:spAutoFit/>
          </a:bodyPr>
          <a:lstStyle/>
          <a:p>
            <a:r>
              <a:rPr lang="en-GB" sz="1600" b="1" dirty="0">
                <a:solidFill>
                  <a:srgbClr val="002060"/>
                </a:solidFill>
                <a:latin typeface="Segoe UI" panose="020B0502040204020203" pitchFamily="34" charset="0"/>
                <a:cs typeface="Segoe UI" panose="020B0502040204020203" pitchFamily="34" charset="0"/>
              </a:rPr>
              <a:t>Analysis of Home ground advantage for teams ?</a:t>
            </a:r>
            <a:endParaRPr lang="en-US" sz="1600" b="1" dirty="0">
              <a:solidFill>
                <a:srgbClr val="002060"/>
              </a:solidFill>
              <a:latin typeface="Segoe UI" panose="020B0502040204020203" pitchFamily="34" charset="0"/>
              <a:cs typeface="Segoe UI" panose="020B0502040204020203" pitchFamily="34" charset="0"/>
            </a:endParaRPr>
          </a:p>
        </p:txBody>
      </p:sp>
      <p:sp>
        <p:nvSpPr>
          <p:cNvPr id="337" name="TextBox 336">
            <a:extLst>
              <a:ext uri="{FF2B5EF4-FFF2-40B4-BE49-F238E27FC236}">
                <a16:creationId xmlns:a16="http://schemas.microsoft.com/office/drawing/2014/main" id="{3380BC47-47FB-44F3-9E0B-80B83E426031}"/>
              </a:ext>
            </a:extLst>
          </p:cNvPr>
          <p:cNvSpPr txBox="1"/>
          <p:nvPr/>
        </p:nvSpPr>
        <p:spPr>
          <a:xfrm>
            <a:off x="1550233" y="1801684"/>
            <a:ext cx="2883285" cy="492443"/>
          </a:xfrm>
          <a:prstGeom prst="rect">
            <a:avLst/>
          </a:prstGeom>
          <a:noFill/>
        </p:spPr>
        <p:txBody>
          <a:bodyPr wrap="square" lIns="0" tIns="0" rIns="0" bIns="0" rtlCol="0">
            <a:spAutoFit/>
          </a:bodyPr>
          <a:lstStyle/>
          <a:p>
            <a:r>
              <a:rPr lang="en-GB" sz="1600" b="1" dirty="0">
                <a:solidFill>
                  <a:srgbClr val="002060"/>
                </a:solidFill>
                <a:latin typeface="Segoe UI" panose="020B0502040204020203" pitchFamily="34" charset="0"/>
                <a:cs typeface="Segoe UI" panose="020B0502040204020203" pitchFamily="34" charset="0"/>
              </a:rPr>
              <a:t>Is Toss Winner Also the Match Winner ?</a:t>
            </a:r>
            <a:endParaRPr lang="en-US" sz="1600" b="1" dirty="0">
              <a:solidFill>
                <a:srgbClr val="002060"/>
              </a:solidFill>
              <a:latin typeface="Segoe UI" panose="020B0502040204020203" pitchFamily="34" charset="0"/>
              <a:cs typeface="Segoe UI" panose="020B0502040204020203" pitchFamily="34" charset="0"/>
            </a:endParaRPr>
          </a:p>
        </p:txBody>
      </p:sp>
      <p:sp>
        <p:nvSpPr>
          <p:cNvPr id="340" name="TextBox 339">
            <a:extLst>
              <a:ext uri="{FF2B5EF4-FFF2-40B4-BE49-F238E27FC236}">
                <a16:creationId xmlns:a16="http://schemas.microsoft.com/office/drawing/2014/main" id="{246A1BD9-59BD-467C-9A84-D6A5E4382773}"/>
              </a:ext>
            </a:extLst>
          </p:cNvPr>
          <p:cNvSpPr txBox="1"/>
          <p:nvPr/>
        </p:nvSpPr>
        <p:spPr>
          <a:xfrm>
            <a:off x="1168544" y="3667096"/>
            <a:ext cx="1594605" cy="738664"/>
          </a:xfrm>
          <a:prstGeom prst="rect">
            <a:avLst/>
          </a:prstGeom>
          <a:noFill/>
        </p:spPr>
        <p:txBody>
          <a:bodyPr wrap="square" lIns="0" tIns="0" rIns="0" bIns="0" rtlCol="0">
            <a:spAutoFit/>
          </a:bodyPr>
          <a:lstStyle/>
          <a:p>
            <a:pPr algn="r"/>
            <a:r>
              <a:rPr lang="en-GB" sz="1600" b="1" dirty="0">
                <a:solidFill>
                  <a:srgbClr val="002060"/>
                </a:solidFill>
                <a:latin typeface="Segoe UI" panose="020B0502040204020203" pitchFamily="34" charset="0"/>
                <a:cs typeface="Segoe UI" panose="020B0502040204020203" pitchFamily="34" charset="0"/>
              </a:rPr>
              <a:t>Most match winning team of IPL till 2018 ?</a:t>
            </a:r>
            <a:endParaRPr lang="en-US" sz="1600" b="1" dirty="0">
              <a:solidFill>
                <a:srgbClr val="002060"/>
              </a:solidFill>
              <a:latin typeface="Segoe UI" panose="020B0502040204020203" pitchFamily="34" charset="0"/>
              <a:cs typeface="Segoe UI" panose="020B0502040204020203" pitchFamily="34" charset="0"/>
            </a:endParaRPr>
          </a:p>
        </p:txBody>
      </p:sp>
      <p:sp>
        <p:nvSpPr>
          <p:cNvPr id="343" name="TextBox 342">
            <a:extLst>
              <a:ext uri="{FF2B5EF4-FFF2-40B4-BE49-F238E27FC236}">
                <a16:creationId xmlns:a16="http://schemas.microsoft.com/office/drawing/2014/main" id="{36571B2F-0463-48D1-8CC7-EA6BC8F3FB67}"/>
              </a:ext>
            </a:extLst>
          </p:cNvPr>
          <p:cNvSpPr txBox="1"/>
          <p:nvPr/>
        </p:nvSpPr>
        <p:spPr>
          <a:xfrm>
            <a:off x="149461" y="4957184"/>
            <a:ext cx="2519430" cy="738664"/>
          </a:xfrm>
          <a:prstGeom prst="rect">
            <a:avLst/>
          </a:prstGeom>
          <a:noFill/>
        </p:spPr>
        <p:txBody>
          <a:bodyPr wrap="square" lIns="0" tIns="0" rIns="0" bIns="0" rtlCol="0">
            <a:spAutoFit/>
          </a:bodyPr>
          <a:lstStyle/>
          <a:p>
            <a:pPr algn="r"/>
            <a:r>
              <a:rPr lang="en-GB" sz="1600" b="1" dirty="0">
                <a:solidFill>
                  <a:srgbClr val="002060"/>
                </a:solidFill>
                <a:latin typeface="Segoe UI" panose="020B0502040204020203" pitchFamily="34" charset="0"/>
                <a:cs typeface="Segoe UI" panose="020B0502040204020203" pitchFamily="34" charset="0"/>
              </a:rPr>
              <a:t>Form 2008 to 2018,total match played by all teams and individual count ?</a:t>
            </a:r>
            <a:endParaRPr lang="en-US" sz="1600" b="1" dirty="0">
              <a:solidFill>
                <a:srgbClr val="002060"/>
              </a:solidFill>
              <a:latin typeface="Segoe UI" panose="020B0502040204020203" pitchFamily="34" charset="0"/>
              <a:cs typeface="Segoe UI" panose="020B0502040204020203" pitchFamily="34" charset="0"/>
            </a:endParaRPr>
          </a:p>
        </p:txBody>
      </p:sp>
      <p:sp>
        <p:nvSpPr>
          <p:cNvPr id="346" name="TextBox 345">
            <a:extLst>
              <a:ext uri="{FF2B5EF4-FFF2-40B4-BE49-F238E27FC236}">
                <a16:creationId xmlns:a16="http://schemas.microsoft.com/office/drawing/2014/main" id="{3DF722C9-361F-401E-AD34-54132A8436B3}"/>
              </a:ext>
            </a:extLst>
          </p:cNvPr>
          <p:cNvSpPr txBox="1"/>
          <p:nvPr/>
        </p:nvSpPr>
        <p:spPr>
          <a:xfrm>
            <a:off x="818156" y="2777745"/>
            <a:ext cx="2883286" cy="246221"/>
          </a:xfrm>
          <a:prstGeom prst="rect">
            <a:avLst/>
          </a:prstGeom>
          <a:noFill/>
        </p:spPr>
        <p:txBody>
          <a:bodyPr wrap="square" lIns="0" tIns="0" rIns="0" bIns="0" rtlCol="0">
            <a:spAutoFit/>
          </a:bodyPr>
          <a:lstStyle/>
          <a:p>
            <a:pPr algn="ctr"/>
            <a:r>
              <a:rPr lang="en-GB" sz="1600" b="1" dirty="0">
                <a:solidFill>
                  <a:srgbClr val="002060"/>
                </a:solidFill>
                <a:latin typeface="Segoe UI" panose="020B0502040204020203" pitchFamily="34" charset="0"/>
                <a:cs typeface="Segoe UI" panose="020B0502040204020203" pitchFamily="34" charset="0"/>
              </a:rPr>
              <a:t>Explore several facts of IPL ?</a:t>
            </a:r>
            <a:endParaRPr lang="en-US" sz="1600" b="1" dirty="0">
              <a:solidFill>
                <a:srgbClr val="002060"/>
              </a:solidFill>
              <a:latin typeface="Segoe UI" panose="020B0502040204020203" pitchFamily="34" charset="0"/>
              <a:cs typeface="Segoe UI" panose="020B0502040204020203" pitchFamily="34" charset="0"/>
            </a:endParaRPr>
          </a:p>
        </p:txBody>
      </p:sp>
      <p:sp>
        <p:nvSpPr>
          <p:cNvPr id="24" name="Title 23" hidden="1">
            <a:extLst>
              <a:ext uri="{FF2B5EF4-FFF2-40B4-BE49-F238E27FC236}">
                <a16:creationId xmlns:a16="http://schemas.microsoft.com/office/drawing/2014/main" id="{6FF5F564-0C08-4A3C-8BAC-1FADF459417F}"/>
              </a:ext>
            </a:extLst>
          </p:cNvPr>
          <p:cNvSpPr>
            <a:spLocks noGrp="1"/>
          </p:cNvSpPr>
          <p:nvPr>
            <p:ph type="title"/>
          </p:nvPr>
        </p:nvSpPr>
        <p:spPr/>
        <p:txBody>
          <a:bodyPr/>
          <a:lstStyle/>
          <a:p>
            <a:r>
              <a:rPr lang="en-US" dirty="0"/>
              <a:t>Human resources slide 4</a:t>
            </a:r>
          </a:p>
        </p:txBody>
      </p:sp>
      <p:pic>
        <p:nvPicPr>
          <p:cNvPr id="126" name="Picture 125">
            <a:extLst>
              <a:ext uri="{FF2B5EF4-FFF2-40B4-BE49-F238E27FC236}">
                <a16:creationId xmlns:a16="http://schemas.microsoft.com/office/drawing/2014/main" id="{7CB41E09-CB6D-4EB9-81C3-C8F50B7C511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19791" y="6088157"/>
            <a:ext cx="1272209" cy="769843"/>
          </a:xfrm>
          <a:prstGeom prst="rect">
            <a:avLst/>
          </a:prstGeom>
        </p:spPr>
      </p:pic>
      <p:pic>
        <p:nvPicPr>
          <p:cNvPr id="127" name="Picture 126">
            <a:extLst>
              <a:ext uri="{FF2B5EF4-FFF2-40B4-BE49-F238E27FC236}">
                <a16:creationId xmlns:a16="http://schemas.microsoft.com/office/drawing/2014/main" id="{3F9746D4-BFA8-4801-856E-4650C1BD43D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407926" y="0"/>
            <a:ext cx="1762539" cy="769843"/>
          </a:xfrm>
          <a:prstGeom prst="rect">
            <a:avLst/>
          </a:prstGeom>
        </p:spPr>
      </p:pic>
      <p:sp>
        <p:nvSpPr>
          <p:cNvPr id="131" name="TextBox 130">
            <a:extLst>
              <a:ext uri="{FF2B5EF4-FFF2-40B4-BE49-F238E27FC236}">
                <a16:creationId xmlns:a16="http://schemas.microsoft.com/office/drawing/2014/main" id="{0835A824-1B17-45ED-9924-6367ADFFF0D3}"/>
              </a:ext>
            </a:extLst>
          </p:cNvPr>
          <p:cNvSpPr txBox="1"/>
          <p:nvPr/>
        </p:nvSpPr>
        <p:spPr>
          <a:xfrm>
            <a:off x="8801108" y="2531523"/>
            <a:ext cx="2456940" cy="738664"/>
          </a:xfrm>
          <a:prstGeom prst="rect">
            <a:avLst/>
          </a:prstGeom>
          <a:noFill/>
        </p:spPr>
        <p:txBody>
          <a:bodyPr wrap="square" lIns="0" tIns="0" rIns="0" bIns="0" rtlCol="0">
            <a:spAutoFit/>
          </a:bodyPr>
          <a:lstStyle/>
          <a:p>
            <a:pPr algn="r"/>
            <a:r>
              <a:rPr lang="en-GB" sz="1600" b="1" dirty="0">
                <a:solidFill>
                  <a:srgbClr val="002060"/>
                </a:solidFill>
                <a:latin typeface="Segoe UI" panose="020B0502040204020203" pitchFamily="34" charset="0"/>
                <a:cs typeface="Segoe UI" panose="020B0502040204020203" pitchFamily="34" charset="0"/>
              </a:rPr>
              <a:t>Plot the performance of top batsmen &amp; bowlers over seasons.</a:t>
            </a:r>
            <a:endParaRPr lang="en-US" sz="1600" b="1" dirty="0">
              <a:solidFill>
                <a:srgbClr val="002060"/>
              </a:solidFill>
              <a:latin typeface="Segoe UI" panose="020B0502040204020203" pitchFamily="34" charset="0"/>
              <a:cs typeface="Segoe UI" panose="020B0502040204020203" pitchFamily="34" charset="0"/>
            </a:endParaRPr>
          </a:p>
        </p:txBody>
      </p:sp>
      <p:pic>
        <p:nvPicPr>
          <p:cNvPr id="23" name="Picture 22">
            <a:extLst>
              <a:ext uri="{FF2B5EF4-FFF2-40B4-BE49-F238E27FC236}">
                <a16:creationId xmlns:a16="http://schemas.microsoft.com/office/drawing/2014/main" id="{F45C2803-D998-4A98-B96F-FABC0950D7E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96356" y="2531606"/>
            <a:ext cx="1001133" cy="1001133"/>
          </a:xfrm>
          <a:prstGeom prst="rect">
            <a:avLst/>
          </a:prstGeom>
          <a:ln>
            <a:noFill/>
          </a:ln>
          <a:effectLst>
            <a:outerShdw blurRad="292100" dist="139700" dir="2700000" algn="tl" rotWithShape="0">
              <a:srgbClr val="333333">
                <a:alpha val="65000"/>
              </a:srgbClr>
            </a:outerShdw>
          </a:effectLst>
        </p:spPr>
      </p:pic>
      <p:pic>
        <p:nvPicPr>
          <p:cNvPr id="135" name="Picture 134">
            <a:extLst>
              <a:ext uri="{FF2B5EF4-FFF2-40B4-BE49-F238E27FC236}">
                <a16:creationId xmlns:a16="http://schemas.microsoft.com/office/drawing/2014/main" id="{3961EFEC-C1FF-4706-856E-A2B93BC2854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985724" y="3603787"/>
            <a:ext cx="1001133" cy="1001133"/>
          </a:xfrm>
          <a:prstGeom prst="rect">
            <a:avLst/>
          </a:prstGeom>
          <a:ln>
            <a:noFill/>
          </a:ln>
          <a:effectLst>
            <a:outerShdw blurRad="292100" dist="139700" dir="2700000" algn="tl" rotWithShape="0">
              <a:srgbClr val="333333">
                <a:alpha val="65000"/>
              </a:srgbClr>
            </a:outerShdw>
          </a:effectLst>
        </p:spPr>
      </p:pic>
      <p:pic>
        <p:nvPicPr>
          <p:cNvPr id="136" name="Picture 135">
            <a:extLst>
              <a:ext uri="{FF2B5EF4-FFF2-40B4-BE49-F238E27FC236}">
                <a16:creationId xmlns:a16="http://schemas.microsoft.com/office/drawing/2014/main" id="{A2395BFE-255E-4624-9D12-C5C37D924AD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48804" y="4825950"/>
            <a:ext cx="1001133" cy="1001133"/>
          </a:xfrm>
          <a:prstGeom prst="rect">
            <a:avLst/>
          </a:prstGeom>
          <a:ln>
            <a:noFill/>
          </a:ln>
          <a:effectLst>
            <a:outerShdw blurRad="292100" dist="139700" dir="2700000" algn="tl" rotWithShape="0">
              <a:srgbClr val="333333">
                <a:alpha val="65000"/>
              </a:srgbClr>
            </a:outerShdw>
          </a:effectLst>
        </p:spPr>
      </p:pic>
      <p:pic>
        <p:nvPicPr>
          <p:cNvPr id="137" name="Picture 136">
            <a:extLst>
              <a:ext uri="{FF2B5EF4-FFF2-40B4-BE49-F238E27FC236}">
                <a16:creationId xmlns:a16="http://schemas.microsoft.com/office/drawing/2014/main" id="{27F9EFB3-73A2-4DDF-9D22-F8891923FBA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38786" y="1687536"/>
            <a:ext cx="1001133" cy="1001133"/>
          </a:xfrm>
          <a:prstGeom prst="rect">
            <a:avLst/>
          </a:prstGeom>
          <a:ln>
            <a:noFill/>
          </a:ln>
          <a:effectLst>
            <a:outerShdw blurRad="292100" dist="139700" dir="2700000" algn="tl" rotWithShape="0">
              <a:srgbClr val="333333">
                <a:alpha val="65000"/>
              </a:srgbClr>
            </a:outerShdw>
          </a:effectLst>
        </p:spPr>
      </p:pic>
      <p:pic>
        <p:nvPicPr>
          <p:cNvPr id="138" name="Picture 137">
            <a:extLst>
              <a:ext uri="{FF2B5EF4-FFF2-40B4-BE49-F238E27FC236}">
                <a16:creationId xmlns:a16="http://schemas.microsoft.com/office/drawing/2014/main" id="{0C2612A7-7098-44B2-8936-398CE32E65F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77297" y="1594962"/>
            <a:ext cx="1001133" cy="1001133"/>
          </a:xfrm>
          <a:prstGeom prst="rect">
            <a:avLst/>
          </a:prstGeom>
          <a:ln>
            <a:noFill/>
          </a:ln>
          <a:effectLst>
            <a:outerShdw blurRad="292100" dist="139700" dir="2700000" algn="tl" rotWithShape="0">
              <a:srgbClr val="333333">
                <a:alpha val="65000"/>
              </a:srgbClr>
            </a:outerShdw>
          </a:effectLst>
        </p:spPr>
      </p:pic>
      <p:pic>
        <p:nvPicPr>
          <p:cNvPr id="139" name="Picture 138">
            <a:extLst>
              <a:ext uri="{FF2B5EF4-FFF2-40B4-BE49-F238E27FC236}">
                <a16:creationId xmlns:a16="http://schemas.microsoft.com/office/drawing/2014/main" id="{69300E0C-AE7A-47AD-9074-FA68685B292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91067" y="2427867"/>
            <a:ext cx="1001133" cy="1001133"/>
          </a:xfrm>
          <a:prstGeom prst="rect">
            <a:avLst/>
          </a:prstGeom>
          <a:ln>
            <a:noFill/>
          </a:ln>
          <a:effectLst>
            <a:outerShdw blurRad="292100" dist="139700" dir="2700000" algn="tl" rotWithShape="0">
              <a:srgbClr val="333333">
                <a:alpha val="65000"/>
              </a:srgbClr>
            </a:outerShdw>
          </a:effectLst>
        </p:spPr>
      </p:pic>
      <p:pic>
        <p:nvPicPr>
          <p:cNvPr id="140" name="Picture 139">
            <a:extLst>
              <a:ext uri="{FF2B5EF4-FFF2-40B4-BE49-F238E27FC236}">
                <a16:creationId xmlns:a16="http://schemas.microsoft.com/office/drawing/2014/main" id="{86A08FED-19EA-4B28-B869-22CC2553AA4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38233" y="3667455"/>
            <a:ext cx="1001133" cy="1001133"/>
          </a:xfrm>
          <a:prstGeom prst="rect">
            <a:avLst/>
          </a:prstGeom>
          <a:ln>
            <a:noFill/>
          </a:ln>
          <a:effectLst>
            <a:outerShdw blurRad="292100" dist="139700" dir="2700000" algn="tl" rotWithShape="0">
              <a:srgbClr val="333333">
                <a:alpha val="65000"/>
              </a:srgbClr>
            </a:outerShdw>
          </a:effectLst>
        </p:spPr>
      </p:pic>
      <p:sp>
        <p:nvSpPr>
          <p:cNvPr id="141" name="TextBox 140">
            <a:extLst>
              <a:ext uri="{FF2B5EF4-FFF2-40B4-BE49-F238E27FC236}">
                <a16:creationId xmlns:a16="http://schemas.microsoft.com/office/drawing/2014/main" id="{D7506FA8-2084-486A-B551-CEEF1CF763F0}"/>
              </a:ext>
            </a:extLst>
          </p:cNvPr>
          <p:cNvSpPr txBox="1"/>
          <p:nvPr/>
        </p:nvSpPr>
        <p:spPr>
          <a:xfrm>
            <a:off x="7778430" y="1309241"/>
            <a:ext cx="2220413" cy="492443"/>
          </a:xfrm>
          <a:prstGeom prst="rect">
            <a:avLst/>
          </a:prstGeom>
          <a:noFill/>
        </p:spPr>
        <p:txBody>
          <a:bodyPr wrap="square" lIns="0" tIns="0" rIns="0" bIns="0" rtlCol="0">
            <a:spAutoFit/>
          </a:bodyPr>
          <a:lstStyle/>
          <a:p>
            <a:r>
              <a:rPr lang="en-GB" sz="1600" b="1" dirty="0">
                <a:solidFill>
                  <a:srgbClr val="002060"/>
                </a:solidFill>
                <a:latin typeface="Segoe UI" panose="020B0502040204020203" pitchFamily="34" charset="0"/>
                <a:cs typeface="Segoe UI" panose="020B0502040204020203" pitchFamily="34" charset="0"/>
              </a:rPr>
              <a:t>Total Runs Across the Seasons.</a:t>
            </a:r>
            <a:endParaRPr lang="en-US" sz="1600" b="1" dirty="0">
              <a:solidFill>
                <a:srgbClr val="002060"/>
              </a:solidFill>
              <a:latin typeface="Segoe UI" panose="020B0502040204020203" pitchFamily="34" charset="0"/>
              <a:cs typeface="Segoe UI" panose="020B0502040204020203" pitchFamily="34" charset="0"/>
            </a:endParaRPr>
          </a:p>
        </p:txBody>
      </p:sp>
      <p:pic>
        <p:nvPicPr>
          <p:cNvPr id="142" name="Picture 141">
            <a:extLst>
              <a:ext uri="{FF2B5EF4-FFF2-40B4-BE49-F238E27FC236}">
                <a16:creationId xmlns:a16="http://schemas.microsoft.com/office/drawing/2014/main" id="{E3FA2312-35FD-4E62-A4E9-1E36F894B86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667092" y="1067299"/>
            <a:ext cx="1001133" cy="1001133"/>
          </a:xfrm>
          <a:prstGeom prst="rect">
            <a:avLst/>
          </a:prstGeom>
          <a:ln>
            <a:noFill/>
          </a:ln>
          <a:effectLst>
            <a:outerShdw blurRad="292100" dist="139700" dir="2700000" algn="tl" rotWithShape="0">
              <a:srgbClr val="333333">
                <a:alpha val="65000"/>
              </a:srgbClr>
            </a:outerShdw>
          </a:effectLst>
        </p:spPr>
      </p:pic>
      <p:pic>
        <p:nvPicPr>
          <p:cNvPr id="143" name="Picture 142">
            <a:extLst>
              <a:ext uri="{FF2B5EF4-FFF2-40B4-BE49-F238E27FC236}">
                <a16:creationId xmlns:a16="http://schemas.microsoft.com/office/drawing/2014/main" id="{542AEEB5-299F-48E7-A7AA-2F0E152FF76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571097" y="4907043"/>
            <a:ext cx="1001133" cy="1001133"/>
          </a:xfrm>
          <a:prstGeom prst="rect">
            <a:avLst/>
          </a:prstGeom>
          <a:ln>
            <a:noFill/>
          </a:ln>
          <a:effectLst>
            <a:outerShdw blurRad="292100" dist="139700" dir="2700000" algn="tl" rotWithShape="0">
              <a:srgbClr val="333333">
                <a:alpha val="65000"/>
              </a:srgbClr>
            </a:outerShdw>
          </a:effectLst>
        </p:spPr>
      </p:pic>
      <p:sp>
        <p:nvSpPr>
          <p:cNvPr id="144" name="TextBox 143">
            <a:extLst>
              <a:ext uri="{FF2B5EF4-FFF2-40B4-BE49-F238E27FC236}">
                <a16:creationId xmlns:a16="http://schemas.microsoft.com/office/drawing/2014/main" id="{576D7A5E-EC5B-42E3-A77B-EAFD235E0A56}"/>
              </a:ext>
            </a:extLst>
          </p:cNvPr>
          <p:cNvSpPr txBox="1"/>
          <p:nvPr/>
        </p:nvSpPr>
        <p:spPr>
          <a:xfrm>
            <a:off x="9339366" y="3667096"/>
            <a:ext cx="2456940" cy="738664"/>
          </a:xfrm>
          <a:prstGeom prst="rect">
            <a:avLst/>
          </a:prstGeom>
          <a:noFill/>
        </p:spPr>
        <p:txBody>
          <a:bodyPr wrap="square" lIns="0" tIns="0" rIns="0" bIns="0" rtlCol="0">
            <a:spAutoFit/>
          </a:bodyPr>
          <a:lstStyle/>
          <a:p>
            <a:pPr algn="r"/>
            <a:r>
              <a:rPr lang="en-GB" sz="1600" b="1" dirty="0">
                <a:solidFill>
                  <a:srgbClr val="002060"/>
                </a:solidFill>
                <a:latin typeface="Segoe UI" panose="020B0502040204020203" pitchFamily="34" charset="0"/>
                <a:cs typeface="Segoe UI" panose="020B0502040204020203" pitchFamily="34" charset="0"/>
              </a:rPr>
              <a:t>Comparison of teams for knowing bettor performer of IPL.</a:t>
            </a:r>
            <a:endParaRPr lang="en-US" sz="1600" b="1" dirty="0">
              <a:solidFill>
                <a:srgbClr val="002060"/>
              </a:solidFill>
              <a:latin typeface="Segoe UI" panose="020B0502040204020203" pitchFamily="34" charset="0"/>
              <a:cs typeface="Segoe UI" panose="020B0502040204020203" pitchFamily="34" charset="0"/>
            </a:endParaRPr>
          </a:p>
        </p:txBody>
      </p:sp>
      <p:sp>
        <p:nvSpPr>
          <p:cNvPr id="145" name="TextBox 144">
            <a:extLst>
              <a:ext uri="{FF2B5EF4-FFF2-40B4-BE49-F238E27FC236}">
                <a16:creationId xmlns:a16="http://schemas.microsoft.com/office/drawing/2014/main" id="{6FF3AA72-CC94-483F-87A8-4AF77A573F06}"/>
              </a:ext>
            </a:extLst>
          </p:cNvPr>
          <p:cNvSpPr txBox="1"/>
          <p:nvPr/>
        </p:nvSpPr>
        <p:spPr>
          <a:xfrm>
            <a:off x="9572230" y="4957184"/>
            <a:ext cx="2456940" cy="738664"/>
          </a:xfrm>
          <a:prstGeom prst="rect">
            <a:avLst/>
          </a:prstGeom>
          <a:noFill/>
        </p:spPr>
        <p:txBody>
          <a:bodyPr wrap="square" lIns="0" tIns="0" rIns="0" bIns="0" rtlCol="0">
            <a:spAutoFit/>
          </a:bodyPr>
          <a:lstStyle/>
          <a:p>
            <a:pPr algn="r"/>
            <a:r>
              <a:rPr lang="en-GB" sz="1600" b="1" dirty="0">
                <a:solidFill>
                  <a:srgbClr val="002060"/>
                </a:solidFill>
                <a:latin typeface="Segoe UI" panose="020B0502040204020203" pitchFamily="34" charset="0"/>
                <a:cs typeface="Segoe UI" panose="020B0502040204020203" pitchFamily="34" charset="0"/>
              </a:rPr>
              <a:t>Analysis of All Finals team wise vs wins across all seasons</a:t>
            </a:r>
            <a:endParaRPr lang="en-US" sz="1600" b="1" dirty="0">
              <a:solidFill>
                <a:srgbClr val="002060"/>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869736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36"/>
                                        </p:tgtEl>
                                        <p:attrNameLst>
                                          <p:attrName>style.visibility</p:attrName>
                                        </p:attrNameLst>
                                      </p:cBhvr>
                                      <p:to>
                                        <p:strVal val="visible"/>
                                      </p:to>
                                    </p:set>
                                    <p:anim calcmode="lin" valueType="num">
                                      <p:cBhvr>
                                        <p:cTn id="7" dur="500" fill="hold"/>
                                        <p:tgtEl>
                                          <p:spTgt spid="136"/>
                                        </p:tgtEl>
                                        <p:attrNameLst>
                                          <p:attrName>ppt_w</p:attrName>
                                        </p:attrNameLst>
                                      </p:cBhvr>
                                      <p:tavLst>
                                        <p:tav tm="0">
                                          <p:val>
                                            <p:fltVal val="0"/>
                                          </p:val>
                                        </p:tav>
                                        <p:tav tm="100000">
                                          <p:val>
                                            <p:strVal val="#ppt_w"/>
                                          </p:val>
                                        </p:tav>
                                      </p:tavLst>
                                    </p:anim>
                                    <p:anim calcmode="lin" valueType="num">
                                      <p:cBhvr>
                                        <p:cTn id="8" dur="500" fill="hold"/>
                                        <p:tgtEl>
                                          <p:spTgt spid="136"/>
                                        </p:tgtEl>
                                        <p:attrNameLst>
                                          <p:attrName>ppt_h</p:attrName>
                                        </p:attrNameLst>
                                      </p:cBhvr>
                                      <p:tavLst>
                                        <p:tav tm="0">
                                          <p:val>
                                            <p:fltVal val="0"/>
                                          </p:val>
                                        </p:tav>
                                        <p:tav tm="100000">
                                          <p:val>
                                            <p:strVal val="#ppt_h"/>
                                          </p:val>
                                        </p:tav>
                                      </p:tavLst>
                                    </p:anim>
                                    <p:animEffect transition="in" filter="fade">
                                      <p:cBhvr>
                                        <p:cTn id="9" dur="500"/>
                                        <p:tgtEl>
                                          <p:spTgt spid="136"/>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343"/>
                                        </p:tgtEl>
                                        <p:attrNameLst>
                                          <p:attrName>style.visibility</p:attrName>
                                        </p:attrNameLst>
                                      </p:cBhvr>
                                      <p:to>
                                        <p:strVal val="visible"/>
                                      </p:to>
                                    </p:set>
                                    <p:anim calcmode="lin" valueType="num">
                                      <p:cBhvr>
                                        <p:cTn id="12" dur="500" fill="hold"/>
                                        <p:tgtEl>
                                          <p:spTgt spid="343"/>
                                        </p:tgtEl>
                                        <p:attrNameLst>
                                          <p:attrName>ppt_w</p:attrName>
                                        </p:attrNameLst>
                                      </p:cBhvr>
                                      <p:tavLst>
                                        <p:tav tm="0">
                                          <p:val>
                                            <p:fltVal val="0"/>
                                          </p:val>
                                        </p:tav>
                                        <p:tav tm="100000">
                                          <p:val>
                                            <p:strVal val="#ppt_w"/>
                                          </p:val>
                                        </p:tav>
                                      </p:tavLst>
                                    </p:anim>
                                    <p:anim calcmode="lin" valueType="num">
                                      <p:cBhvr>
                                        <p:cTn id="13" dur="500" fill="hold"/>
                                        <p:tgtEl>
                                          <p:spTgt spid="343"/>
                                        </p:tgtEl>
                                        <p:attrNameLst>
                                          <p:attrName>ppt_h</p:attrName>
                                        </p:attrNameLst>
                                      </p:cBhvr>
                                      <p:tavLst>
                                        <p:tav tm="0">
                                          <p:val>
                                            <p:fltVal val="0"/>
                                          </p:val>
                                        </p:tav>
                                        <p:tav tm="100000">
                                          <p:val>
                                            <p:strVal val="#ppt_h"/>
                                          </p:val>
                                        </p:tav>
                                      </p:tavLst>
                                    </p:anim>
                                    <p:animEffect transition="in" filter="fade">
                                      <p:cBhvr>
                                        <p:cTn id="14" dur="500"/>
                                        <p:tgtEl>
                                          <p:spTgt spid="343"/>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340"/>
                                        </p:tgtEl>
                                        <p:attrNameLst>
                                          <p:attrName>style.visibility</p:attrName>
                                        </p:attrNameLst>
                                      </p:cBhvr>
                                      <p:to>
                                        <p:strVal val="visible"/>
                                      </p:to>
                                    </p:set>
                                    <p:anim calcmode="lin" valueType="num">
                                      <p:cBhvr>
                                        <p:cTn id="17" dur="500" fill="hold"/>
                                        <p:tgtEl>
                                          <p:spTgt spid="340"/>
                                        </p:tgtEl>
                                        <p:attrNameLst>
                                          <p:attrName>ppt_w</p:attrName>
                                        </p:attrNameLst>
                                      </p:cBhvr>
                                      <p:tavLst>
                                        <p:tav tm="0">
                                          <p:val>
                                            <p:fltVal val="0"/>
                                          </p:val>
                                        </p:tav>
                                        <p:tav tm="100000">
                                          <p:val>
                                            <p:strVal val="#ppt_w"/>
                                          </p:val>
                                        </p:tav>
                                      </p:tavLst>
                                    </p:anim>
                                    <p:anim calcmode="lin" valueType="num">
                                      <p:cBhvr>
                                        <p:cTn id="18" dur="500" fill="hold"/>
                                        <p:tgtEl>
                                          <p:spTgt spid="340"/>
                                        </p:tgtEl>
                                        <p:attrNameLst>
                                          <p:attrName>ppt_h</p:attrName>
                                        </p:attrNameLst>
                                      </p:cBhvr>
                                      <p:tavLst>
                                        <p:tav tm="0">
                                          <p:val>
                                            <p:fltVal val="0"/>
                                          </p:val>
                                        </p:tav>
                                        <p:tav tm="100000">
                                          <p:val>
                                            <p:strVal val="#ppt_h"/>
                                          </p:val>
                                        </p:tav>
                                      </p:tavLst>
                                    </p:anim>
                                    <p:animEffect transition="in" filter="fade">
                                      <p:cBhvr>
                                        <p:cTn id="19" dur="500"/>
                                        <p:tgtEl>
                                          <p:spTgt spid="340"/>
                                        </p:tgtEl>
                                      </p:cBhvr>
                                    </p:animEffect>
                                  </p:childTnLst>
                                </p:cTn>
                              </p:par>
                              <p:par>
                                <p:cTn id="20" presetID="53" presetClass="entr" presetSubtype="16" fill="hold" nodeType="withEffect">
                                  <p:stCondLst>
                                    <p:cond delay="0"/>
                                  </p:stCondLst>
                                  <p:childTnLst>
                                    <p:set>
                                      <p:cBhvr>
                                        <p:cTn id="21" dur="1" fill="hold">
                                          <p:stCondLst>
                                            <p:cond delay="0"/>
                                          </p:stCondLst>
                                        </p:cTn>
                                        <p:tgtEl>
                                          <p:spTgt spid="135"/>
                                        </p:tgtEl>
                                        <p:attrNameLst>
                                          <p:attrName>style.visibility</p:attrName>
                                        </p:attrNameLst>
                                      </p:cBhvr>
                                      <p:to>
                                        <p:strVal val="visible"/>
                                      </p:to>
                                    </p:set>
                                    <p:anim calcmode="lin" valueType="num">
                                      <p:cBhvr>
                                        <p:cTn id="22" dur="500" fill="hold"/>
                                        <p:tgtEl>
                                          <p:spTgt spid="135"/>
                                        </p:tgtEl>
                                        <p:attrNameLst>
                                          <p:attrName>ppt_w</p:attrName>
                                        </p:attrNameLst>
                                      </p:cBhvr>
                                      <p:tavLst>
                                        <p:tav tm="0">
                                          <p:val>
                                            <p:fltVal val="0"/>
                                          </p:val>
                                        </p:tav>
                                        <p:tav tm="100000">
                                          <p:val>
                                            <p:strVal val="#ppt_w"/>
                                          </p:val>
                                        </p:tav>
                                      </p:tavLst>
                                    </p:anim>
                                    <p:anim calcmode="lin" valueType="num">
                                      <p:cBhvr>
                                        <p:cTn id="23" dur="500" fill="hold"/>
                                        <p:tgtEl>
                                          <p:spTgt spid="135"/>
                                        </p:tgtEl>
                                        <p:attrNameLst>
                                          <p:attrName>ppt_h</p:attrName>
                                        </p:attrNameLst>
                                      </p:cBhvr>
                                      <p:tavLst>
                                        <p:tav tm="0">
                                          <p:val>
                                            <p:fltVal val="0"/>
                                          </p:val>
                                        </p:tav>
                                        <p:tav tm="100000">
                                          <p:val>
                                            <p:strVal val="#ppt_h"/>
                                          </p:val>
                                        </p:tav>
                                      </p:tavLst>
                                    </p:anim>
                                    <p:animEffect transition="in" filter="fade">
                                      <p:cBhvr>
                                        <p:cTn id="24" dur="500"/>
                                        <p:tgtEl>
                                          <p:spTgt spid="135"/>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346"/>
                                        </p:tgtEl>
                                        <p:attrNameLst>
                                          <p:attrName>style.visibility</p:attrName>
                                        </p:attrNameLst>
                                      </p:cBhvr>
                                      <p:to>
                                        <p:strVal val="visible"/>
                                      </p:to>
                                    </p:set>
                                    <p:anim calcmode="lin" valueType="num">
                                      <p:cBhvr>
                                        <p:cTn id="27" dur="500" fill="hold"/>
                                        <p:tgtEl>
                                          <p:spTgt spid="346"/>
                                        </p:tgtEl>
                                        <p:attrNameLst>
                                          <p:attrName>ppt_w</p:attrName>
                                        </p:attrNameLst>
                                      </p:cBhvr>
                                      <p:tavLst>
                                        <p:tav tm="0">
                                          <p:val>
                                            <p:fltVal val="0"/>
                                          </p:val>
                                        </p:tav>
                                        <p:tav tm="100000">
                                          <p:val>
                                            <p:strVal val="#ppt_w"/>
                                          </p:val>
                                        </p:tav>
                                      </p:tavLst>
                                    </p:anim>
                                    <p:anim calcmode="lin" valueType="num">
                                      <p:cBhvr>
                                        <p:cTn id="28" dur="500" fill="hold"/>
                                        <p:tgtEl>
                                          <p:spTgt spid="346"/>
                                        </p:tgtEl>
                                        <p:attrNameLst>
                                          <p:attrName>ppt_h</p:attrName>
                                        </p:attrNameLst>
                                      </p:cBhvr>
                                      <p:tavLst>
                                        <p:tav tm="0">
                                          <p:val>
                                            <p:fltVal val="0"/>
                                          </p:val>
                                        </p:tav>
                                        <p:tav tm="100000">
                                          <p:val>
                                            <p:strVal val="#ppt_h"/>
                                          </p:val>
                                        </p:tav>
                                      </p:tavLst>
                                    </p:anim>
                                    <p:animEffect transition="in" filter="fade">
                                      <p:cBhvr>
                                        <p:cTn id="29" dur="500"/>
                                        <p:tgtEl>
                                          <p:spTgt spid="346"/>
                                        </p:tgtEl>
                                      </p:cBhvr>
                                    </p:animEffect>
                                  </p:childTnLst>
                                </p:cTn>
                              </p:par>
                              <p:par>
                                <p:cTn id="30" presetID="53" presetClass="entr" presetSubtype="16" fill="hold" nodeType="withEffect">
                                  <p:stCondLst>
                                    <p:cond delay="0"/>
                                  </p:stCondLst>
                                  <p:childTnLst>
                                    <p:set>
                                      <p:cBhvr>
                                        <p:cTn id="31" dur="1" fill="hold">
                                          <p:stCondLst>
                                            <p:cond delay="0"/>
                                          </p:stCondLst>
                                        </p:cTn>
                                        <p:tgtEl>
                                          <p:spTgt spid="23"/>
                                        </p:tgtEl>
                                        <p:attrNameLst>
                                          <p:attrName>style.visibility</p:attrName>
                                        </p:attrNameLst>
                                      </p:cBhvr>
                                      <p:to>
                                        <p:strVal val="visible"/>
                                      </p:to>
                                    </p:set>
                                    <p:anim calcmode="lin" valueType="num">
                                      <p:cBhvr>
                                        <p:cTn id="32" dur="500" fill="hold"/>
                                        <p:tgtEl>
                                          <p:spTgt spid="23"/>
                                        </p:tgtEl>
                                        <p:attrNameLst>
                                          <p:attrName>ppt_w</p:attrName>
                                        </p:attrNameLst>
                                      </p:cBhvr>
                                      <p:tavLst>
                                        <p:tav tm="0">
                                          <p:val>
                                            <p:fltVal val="0"/>
                                          </p:val>
                                        </p:tav>
                                        <p:tav tm="100000">
                                          <p:val>
                                            <p:strVal val="#ppt_w"/>
                                          </p:val>
                                        </p:tav>
                                      </p:tavLst>
                                    </p:anim>
                                    <p:anim calcmode="lin" valueType="num">
                                      <p:cBhvr>
                                        <p:cTn id="33" dur="500" fill="hold"/>
                                        <p:tgtEl>
                                          <p:spTgt spid="23"/>
                                        </p:tgtEl>
                                        <p:attrNameLst>
                                          <p:attrName>ppt_h</p:attrName>
                                        </p:attrNameLst>
                                      </p:cBhvr>
                                      <p:tavLst>
                                        <p:tav tm="0">
                                          <p:val>
                                            <p:fltVal val="0"/>
                                          </p:val>
                                        </p:tav>
                                        <p:tav tm="100000">
                                          <p:val>
                                            <p:strVal val="#ppt_h"/>
                                          </p:val>
                                        </p:tav>
                                      </p:tavLst>
                                    </p:anim>
                                    <p:animEffect transition="in" filter="fade">
                                      <p:cBhvr>
                                        <p:cTn id="34" dur="500"/>
                                        <p:tgtEl>
                                          <p:spTgt spid="23"/>
                                        </p:tgtEl>
                                      </p:cBhvr>
                                    </p:animEffect>
                                  </p:childTnLst>
                                </p:cTn>
                              </p:par>
                              <p:par>
                                <p:cTn id="35" presetID="53" presetClass="entr" presetSubtype="16" fill="hold" grpId="0" nodeType="withEffect">
                                  <p:stCondLst>
                                    <p:cond delay="0"/>
                                  </p:stCondLst>
                                  <p:childTnLst>
                                    <p:set>
                                      <p:cBhvr>
                                        <p:cTn id="36" dur="1" fill="hold">
                                          <p:stCondLst>
                                            <p:cond delay="0"/>
                                          </p:stCondLst>
                                        </p:cTn>
                                        <p:tgtEl>
                                          <p:spTgt spid="337"/>
                                        </p:tgtEl>
                                        <p:attrNameLst>
                                          <p:attrName>style.visibility</p:attrName>
                                        </p:attrNameLst>
                                      </p:cBhvr>
                                      <p:to>
                                        <p:strVal val="visible"/>
                                      </p:to>
                                    </p:set>
                                    <p:anim calcmode="lin" valueType="num">
                                      <p:cBhvr>
                                        <p:cTn id="37" dur="500" fill="hold"/>
                                        <p:tgtEl>
                                          <p:spTgt spid="337"/>
                                        </p:tgtEl>
                                        <p:attrNameLst>
                                          <p:attrName>ppt_w</p:attrName>
                                        </p:attrNameLst>
                                      </p:cBhvr>
                                      <p:tavLst>
                                        <p:tav tm="0">
                                          <p:val>
                                            <p:fltVal val="0"/>
                                          </p:val>
                                        </p:tav>
                                        <p:tav tm="100000">
                                          <p:val>
                                            <p:strVal val="#ppt_w"/>
                                          </p:val>
                                        </p:tav>
                                      </p:tavLst>
                                    </p:anim>
                                    <p:anim calcmode="lin" valueType="num">
                                      <p:cBhvr>
                                        <p:cTn id="38" dur="500" fill="hold"/>
                                        <p:tgtEl>
                                          <p:spTgt spid="337"/>
                                        </p:tgtEl>
                                        <p:attrNameLst>
                                          <p:attrName>ppt_h</p:attrName>
                                        </p:attrNameLst>
                                      </p:cBhvr>
                                      <p:tavLst>
                                        <p:tav tm="0">
                                          <p:val>
                                            <p:fltVal val="0"/>
                                          </p:val>
                                        </p:tav>
                                        <p:tav tm="100000">
                                          <p:val>
                                            <p:strVal val="#ppt_h"/>
                                          </p:val>
                                        </p:tav>
                                      </p:tavLst>
                                    </p:anim>
                                    <p:animEffect transition="in" filter="fade">
                                      <p:cBhvr>
                                        <p:cTn id="39" dur="500"/>
                                        <p:tgtEl>
                                          <p:spTgt spid="337"/>
                                        </p:tgtEl>
                                      </p:cBhvr>
                                    </p:animEffect>
                                  </p:childTnLst>
                                </p:cTn>
                              </p:par>
                              <p:par>
                                <p:cTn id="40" presetID="53" presetClass="entr" presetSubtype="16" fill="hold" nodeType="withEffect">
                                  <p:stCondLst>
                                    <p:cond delay="0"/>
                                  </p:stCondLst>
                                  <p:childTnLst>
                                    <p:set>
                                      <p:cBhvr>
                                        <p:cTn id="41" dur="1" fill="hold">
                                          <p:stCondLst>
                                            <p:cond delay="0"/>
                                          </p:stCondLst>
                                        </p:cTn>
                                        <p:tgtEl>
                                          <p:spTgt spid="137"/>
                                        </p:tgtEl>
                                        <p:attrNameLst>
                                          <p:attrName>style.visibility</p:attrName>
                                        </p:attrNameLst>
                                      </p:cBhvr>
                                      <p:to>
                                        <p:strVal val="visible"/>
                                      </p:to>
                                    </p:set>
                                    <p:anim calcmode="lin" valueType="num">
                                      <p:cBhvr>
                                        <p:cTn id="42" dur="500" fill="hold"/>
                                        <p:tgtEl>
                                          <p:spTgt spid="137"/>
                                        </p:tgtEl>
                                        <p:attrNameLst>
                                          <p:attrName>ppt_w</p:attrName>
                                        </p:attrNameLst>
                                      </p:cBhvr>
                                      <p:tavLst>
                                        <p:tav tm="0">
                                          <p:val>
                                            <p:fltVal val="0"/>
                                          </p:val>
                                        </p:tav>
                                        <p:tav tm="100000">
                                          <p:val>
                                            <p:strVal val="#ppt_w"/>
                                          </p:val>
                                        </p:tav>
                                      </p:tavLst>
                                    </p:anim>
                                    <p:anim calcmode="lin" valueType="num">
                                      <p:cBhvr>
                                        <p:cTn id="43" dur="500" fill="hold"/>
                                        <p:tgtEl>
                                          <p:spTgt spid="137"/>
                                        </p:tgtEl>
                                        <p:attrNameLst>
                                          <p:attrName>ppt_h</p:attrName>
                                        </p:attrNameLst>
                                      </p:cBhvr>
                                      <p:tavLst>
                                        <p:tav tm="0">
                                          <p:val>
                                            <p:fltVal val="0"/>
                                          </p:val>
                                        </p:tav>
                                        <p:tav tm="100000">
                                          <p:val>
                                            <p:strVal val="#ppt_h"/>
                                          </p:val>
                                        </p:tav>
                                      </p:tavLst>
                                    </p:anim>
                                    <p:animEffect transition="in" filter="fade">
                                      <p:cBhvr>
                                        <p:cTn id="44" dur="500"/>
                                        <p:tgtEl>
                                          <p:spTgt spid="137"/>
                                        </p:tgtEl>
                                      </p:cBhvr>
                                    </p:animEffect>
                                  </p:childTnLst>
                                </p:cTn>
                              </p:par>
                              <p:par>
                                <p:cTn id="45" presetID="53" presetClass="entr" presetSubtype="16" fill="hold" grpId="0" nodeType="withEffect">
                                  <p:stCondLst>
                                    <p:cond delay="0"/>
                                  </p:stCondLst>
                                  <p:childTnLst>
                                    <p:set>
                                      <p:cBhvr>
                                        <p:cTn id="46" dur="1" fill="hold">
                                          <p:stCondLst>
                                            <p:cond delay="0"/>
                                          </p:stCondLst>
                                        </p:cTn>
                                        <p:tgtEl>
                                          <p:spTgt spid="331"/>
                                        </p:tgtEl>
                                        <p:attrNameLst>
                                          <p:attrName>style.visibility</p:attrName>
                                        </p:attrNameLst>
                                      </p:cBhvr>
                                      <p:to>
                                        <p:strVal val="visible"/>
                                      </p:to>
                                    </p:set>
                                    <p:anim calcmode="lin" valueType="num">
                                      <p:cBhvr>
                                        <p:cTn id="47" dur="500" fill="hold"/>
                                        <p:tgtEl>
                                          <p:spTgt spid="331"/>
                                        </p:tgtEl>
                                        <p:attrNameLst>
                                          <p:attrName>ppt_w</p:attrName>
                                        </p:attrNameLst>
                                      </p:cBhvr>
                                      <p:tavLst>
                                        <p:tav tm="0">
                                          <p:val>
                                            <p:fltVal val="0"/>
                                          </p:val>
                                        </p:tav>
                                        <p:tav tm="100000">
                                          <p:val>
                                            <p:strVal val="#ppt_w"/>
                                          </p:val>
                                        </p:tav>
                                      </p:tavLst>
                                    </p:anim>
                                    <p:anim calcmode="lin" valueType="num">
                                      <p:cBhvr>
                                        <p:cTn id="48" dur="500" fill="hold"/>
                                        <p:tgtEl>
                                          <p:spTgt spid="331"/>
                                        </p:tgtEl>
                                        <p:attrNameLst>
                                          <p:attrName>ppt_h</p:attrName>
                                        </p:attrNameLst>
                                      </p:cBhvr>
                                      <p:tavLst>
                                        <p:tav tm="0">
                                          <p:val>
                                            <p:fltVal val="0"/>
                                          </p:val>
                                        </p:tav>
                                        <p:tav tm="100000">
                                          <p:val>
                                            <p:strVal val="#ppt_h"/>
                                          </p:val>
                                        </p:tav>
                                      </p:tavLst>
                                    </p:anim>
                                    <p:animEffect transition="in" filter="fade">
                                      <p:cBhvr>
                                        <p:cTn id="49" dur="500"/>
                                        <p:tgtEl>
                                          <p:spTgt spid="331"/>
                                        </p:tgtEl>
                                      </p:cBhvr>
                                    </p:animEffect>
                                  </p:childTnLst>
                                </p:cTn>
                              </p:par>
                              <p:par>
                                <p:cTn id="50" presetID="53" presetClass="entr" presetSubtype="16" fill="hold" nodeType="withEffect">
                                  <p:stCondLst>
                                    <p:cond delay="0"/>
                                  </p:stCondLst>
                                  <p:childTnLst>
                                    <p:set>
                                      <p:cBhvr>
                                        <p:cTn id="51" dur="1" fill="hold">
                                          <p:stCondLst>
                                            <p:cond delay="0"/>
                                          </p:stCondLst>
                                        </p:cTn>
                                        <p:tgtEl>
                                          <p:spTgt spid="142"/>
                                        </p:tgtEl>
                                        <p:attrNameLst>
                                          <p:attrName>style.visibility</p:attrName>
                                        </p:attrNameLst>
                                      </p:cBhvr>
                                      <p:to>
                                        <p:strVal val="visible"/>
                                      </p:to>
                                    </p:set>
                                    <p:anim calcmode="lin" valueType="num">
                                      <p:cBhvr>
                                        <p:cTn id="52" dur="500" fill="hold"/>
                                        <p:tgtEl>
                                          <p:spTgt spid="142"/>
                                        </p:tgtEl>
                                        <p:attrNameLst>
                                          <p:attrName>ppt_w</p:attrName>
                                        </p:attrNameLst>
                                      </p:cBhvr>
                                      <p:tavLst>
                                        <p:tav tm="0">
                                          <p:val>
                                            <p:fltVal val="0"/>
                                          </p:val>
                                        </p:tav>
                                        <p:tav tm="100000">
                                          <p:val>
                                            <p:strVal val="#ppt_w"/>
                                          </p:val>
                                        </p:tav>
                                      </p:tavLst>
                                    </p:anim>
                                    <p:anim calcmode="lin" valueType="num">
                                      <p:cBhvr>
                                        <p:cTn id="53" dur="500" fill="hold"/>
                                        <p:tgtEl>
                                          <p:spTgt spid="142"/>
                                        </p:tgtEl>
                                        <p:attrNameLst>
                                          <p:attrName>ppt_h</p:attrName>
                                        </p:attrNameLst>
                                      </p:cBhvr>
                                      <p:tavLst>
                                        <p:tav tm="0">
                                          <p:val>
                                            <p:fltVal val="0"/>
                                          </p:val>
                                        </p:tav>
                                        <p:tav tm="100000">
                                          <p:val>
                                            <p:strVal val="#ppt_h"/>
                                          </p:val>
                                        </p:tav>
                                      </p:tavLst>
                                    </p:anim>
                                    <p:animEffect transition="in" filter="fade">
                                      <p:cBhvr>
                                        <p:cTn id="54" dur="500"/>
                                        <p:tgtEl>
                                          <p:spTgt spid="142"/>
                                        </p:tgtEl>
                                      </p:cBhvr>
                                    </p:animEffect>
                                  </p:childTnLst>
                                </p:cTn>
                              </p:par>
                              <p:par>
                                <p:cTn id="55" presetID="53" presetClass="entr" presetSubtype="16" fill="hold" nodeType="withEffect">
                                  <p:stCondLst>
                                    <p:cond delay="0"/>
                                  </p:stCondLst>
                                  <p:childTnLst>
                                    <p:set>
                                      <p:cBhvr>
                                        <p:cTn id="56" dur="1" fill="hold">
                                          <p:stCondLst>
                                            <p:cond delay="0"/>
                                          </p:stCondLst>
                                        </p:cTn>
                                        <p:tgtEl>
                                          <p:spTgt spid="138"/>
                                        </p:tgtEl>
                                        <p:attrNameLst>
                                          <p:attrName>style.visibility</p:attrName>
                                        </p:attrNameLst>
                                      </p:cBhvr>
                                      <p:to>
                                        <p:strVal val="visible"/>
                                      </p:to>
                                    </p:set>
                                    <p:anim calcmode="lin" valueType="num">
                                      <p:cBhvr>
                                        <p:cTn id="57" dur="500" fill="hold"/>
                                        <p:tgtEl>
                                          <p:spTgt spid="138"/>
                                        </p:tgtEl>
                                        <p:attrNameLst>
                                          <p:attrName>ppt_w</p:attrName>
                                        </p:attrNameLst>
                                      </p:cBhvr>
                                      <p:tavLst>
                                        <p:tav tm="0">
                                          <p:val>
                                            <p:fltVal val="0"/>
                                          </p:val>
                                        </p:tav>
                                        <p:tav tm="100000">
                                          <p:val>
                                            <p:strVal val="#ppt_w"/>
                                          </p:val>
                                        </p:tav>
                                      </p:tavLst>
                                    </p:anim>
                                    <p:anim calcmode="lin" valueType="num">
                                      <p:cBhvr>
                                        <p:cTn id="58" dur="500" fill="hold"/>
                                        <p:tgtEl>
                                          <p:spTgt spid="138"/>
                                        </p:tgtEl>
                                        <p:attrNameLst>
                                          <p:attrName>ppt_h</p:attrName>
                                        </p:attrNameLst>
                                      </p:cBhvr>
                                      <p:tavLst>
                                        <p:tav tm="0">
                                          <p:val>
                                            <p:fltVal val="0"/>
                                          </p:val>
                                        </p:tav>
                                        <p:tav tm="100000">
                                          <p:val>
                                            <p:strVal val="#ppt_h"/>
                                          </p:val>
                                        </p:tav>
                                      </p:tavLst>
                                    </p:anim>
                                    <p:animEffect transition="in" filter="fade">
                                      <p:cBhvr>
                                        <p:cTn id="59" dur="500"/>
                                        <p:tgtEl>
                                          <p:spTgt spid="138"/>
                                        </p:tgtEl>
                                      </p:cBhvr>
                                    </p:animEffect>
                                  </p:childTnLst>
                                </p:cTn>
                              </p:par>
                              <p:par>
                                <p:cTn id="60" presetID="53" presetClass="entr" presetSubtype="16" fill="hold" grpId="0" nodeType="withEffect">
                                  <p:stCondLst>
                                    <p:cond delay="0"/>
                                  </p:stCondLst>
                                  <p:childTnLst>
                                    <p:set>
                                      <p:cBhvr>
                                        <p:cTn id="61" dur="1" fill="hold">
                                          <p:stCondLst>
                                            <p:cond delay="0"/>
                                          </p:stCondLst>
                                        </p:cTn>
                                        <p:tgtEl>
                                          <p:spTgt spid="141"/>
                                        </p:tgtEl>
                                        <p:attrNameLst>
                                          <p:attrName>style.visibility</p:attrName>
                                        </p:attrNameLst>
                                      </p:cBhvr>
                                      <p:to>
                                        <p:strVal val="visible"/>
                                      </p:to>
                                    </p:set>
                                    <p:anim calcmode="lin" valueType="num">
                                      <p:cBhvr>
                                        <p:cTn id="62" dur="500" fill="hold"/>
                                        <p:tgtEl>
                                          <p:spTgt spid="141"/>
                                        </p:tgtEl>
                                        <p:attrNameLst>
                                          <p:attrName>ppt_w</p:attrName>
                                        </p:attrNameLst>
                                      </p:cBhvr>
                                      <p:tavLst>
                                        <p:tav tm="0">
                                          <p:val>
                                            <p:fltVal val="0"/>
                                          </p:val>
                                        </p:tav>
                                        <p:tav tm="100000">
                                          <p:val>
                                            <p:strVal val="#ppt_w"/>
                                          </p:val>
                                        </p:tav>
                                      </p:tavLst>
                                    </p:anim>
                                    <p:anim calcmode="lin" valueType="num">
                                      <p:cBhvr>
                                        <p:cTn id="63" dur="500" fill="hold"/>
                                        <p:tgtEl>
                                          <p:spTgt spid="141"/>
                                        </p:tgtEl>
                                        <p:attrNameLst>
                                          <p:attrName>ppt_h</p:attrName>
                                        </p:attrNameLst>
                                      </p:cBhvr>
                                      <p:tavLst>
                                        <p:tav tm="0">
                                          <p:val>
                                            <p:fltVal val="0"/>
                                          </p:val>
                                        </p:tav>
                                        <p:tav tm="100000">
                                          <p:val>
                                            <p:strVal val="#ppt_h"/>
                                          </p:val>
                                        </p:tav>
                                      </p:tavLst>
                                    </p:anim>
                                    <p:animEffect transition="in" filter="fade">
                                      <p:cBhvr>
                                        <p:cTn id="64" dur="500"/>
                                        <p:tgtEl>
                                          <p:spTgt spid="141"/>
                                        </p:tgtEl>
                                      </p:cBhvr>
                                    </p:animEffect>
                                  </p:childTnLst>
                                </p:cTn>
                              </p:par>
                              <p:par>
                                <p:cTn id="65" presetID="53" presetClass="entr" presetSubtype="16" fill="hold" nodeType="withEffect">
                                  <p:stCondLst>
                                    <p:cond delay="0"/>
                                  </p:stCondLst>
                                  <p:childTnLst>
                                    <p:set>
                                      <p:cBhvr>
                                        <p:cTn id="66" dur="1" fill="hold">
                                          <p:stCondLst>
                                            <p:cond delay="0"/>
                                          </p:stCondLst>
                                        </p:cTn>
                                        <p:tgtEl>
                                          <p:spTgt spid="139"/>
                                        </p:tgtEl>
                                        <p:attrNameLst>
                                          <p:attrName>style.visibility</p:attrName>
                                        </p:attrNameLst>
                                      </p:cBhvr>
                                      <p:to>
                                        <p:strVal val="visible"/>
                                      </p:to>
                                    </p:set>
                                    <p:anim calcmode="lin" valueType="num">
                                      <p:cBhvr>
                                        <p:cTn id="67" dur="500" fill="hold"/>
                                        <p:tgtEl>
                                          <p:spTgt spid="139"/>
                                        </p:tgtEl>
                                        <p:attrNameLst>
                                          <p:attrName>ppt_w</p:attrName>
                                        </p:attrNameLst>
                                      </p:cBhvr>
                                      <p:tavLst>
                                        <p:tav tm="0">
                                          <p:val>
                                            <p:fltVal val="0"/>
                                          </p:val>
                                        </p:tav>
                                        <p:tav tm="100000">
                                          <p:val>
                                            <p:strVal val="#ppt_w"/>
                                          </p:val>
                                        </p:tav>
                                      </p:tavLst>
                                    </p:anim>
                                    <p:anim calcmode="lin" valueType="num">
                                      <p:cBhvr>
                                        <p:cTn id="68" dur="500" fill="hold"/>
                                        <p:tgtEl>
                                          <p:spTgt spid="139"/>
                                        </p:tgtEl>
                                        <p:attrNameLst>
                                          <p:attrName>ppt_h</p:attrName>
                                        </p:attrNameLst>
                                      </p:cBhvr>
                                      <p:tavLst>
                                        <p:tav tm="0">
                                          <p:val>
                                            <p:fltVal val="0"/>
                                          </p:val>
                                        </p:tav>
                                        <p:tav tm="100000">
                                          <p:val>
                                            <p:strVal val="#ppt_h"/>
                                          </p:val>
                                        </p:tav>
                                      </p:tavLst>
                                    </p:anim>
                                    <p:animEffect transition="in" filter="fade">
                                      <p:cBhvr>
                                        <p:cTn id="69" dur="500"/>
                                        <p:tgtEl>
                                          <p:spTgt spid="139"/>
                                        </p:tgtEl>
                                      </p:cBhvr>
                                    </p:animEffect>
                                  </p:childTnLst>
                                </p:cTn>
                              </p:par>
                              <p:par>
                                <p:cTn id="70" presetID="53" presetClass="entr" presetSubtype="16" fill="hold" grpId="0" nodeType="withEffect">
                                  <p:stCondLst>
                                    <p:cond delay="0"/>
                                  </p:stCondLst>
                                  <p:childTnLst>
                                    <p:set>
                                      <p:cBhvr>
                                        <p:cTn id="71" dur="1" fill="hold">
                                          <p:stCondLst>
                                            <p:cond delay="0"/>
                                          </p:stCondLst>
                                        </p:cTn>
                                        <p:tgtEl>
                                          <p:spTgt spid="131"/>
                                        </p:tgtEl>
                                        <p:attrNameLst>
                                          <p:attrName>style.visibility</p:attrName>
                                        </p:attrNameLst>
                                      </p:cBhvr>
                                      <p:to>
                                        <p:strVal val="visible"/>
                                      </p:to>
                                    </p:set>
                                    <p:anim calcmode="lin" valueType="num">
                                      <p:cBhvr>
                                        <p:cTn id="72" dur="500" fill="hold"/>
                                        <p:tgtEl>
                                          <p:spTgt spid="131"/>
                                        </p:tgtEl>
                                        <p:attrNameLst>
                                          <p:attrName>ppt_w</p:attrName>
                                        </p:attrNameLst>
                                      </p:cBhvr>
                                      <p:tavLst>
                                        <p:tav tm="0">
                                          <p:val>
                                            <p:fltVal val="0"/>
                                          </p:val>
                                        </p:tav>
                                        <p:tav tm="100000">
                                          <p:val>
                                            <p:strVal val="#ppt_w"/>
                                          </p:val>
                                        </p:tav>
                                      </p:tavLst>
                                    </p:anim>
                                    <p:anim calcmode="lin" valueType="num">
                                      <p:cBhvr>
                                        <p:cTn id="73" dur="500" fill="hold"/>
                                        <p:tgtEl>
                                          <p:spTgt spid="131"/>
                                        </p:tgtEl>
                                        <p:attrNameLst>
                                          <p:attrName>ppt_h</p:attrName>
                                        </p:attrNameLst>
                                      </p:cBhvr>
                                      <p:tavLst>
                                        <p:tav tm="0">
                                          <p:val>
                                            <p:fltVal val="0"/>
                                          </p:val>
                                        </p:tav>
                                        <p:tav tm="100000">
                                          <p:val>
                                            <p:strVal val="#ppt_h"/>
                                          </p:val>
                                        </p:tav>
                                      </p:tavLst>
                                    </p:anim>
                                    <p:animEffect transition="in" filter="fade">
                                      <p:cBhvr>
                                        <p:cTn id="74" dur="500"/>
                                        <p:tgtEl>
                                          <p:spTgt spid="131"/>
                                        </p:tgtEl>
                                      </p:cBhvr>
                                    </p:animEffect>
                                  </p:childTnLst>
                                </p:cTn>
                              </p:par>
                              <p:par>
                                <p:cTn id="75" presetID="53" presetClass="entr" presetSubtype="16" fill="hold" nodeType="withEffect">
                                  <p:stCondLst>
                                    <p:cond delay="0"/>
                                  </p:stCondLst>
                                  <p:childTnLst>
                                    <p:set>
                                      <p:cBhvr>
                                        <p:cTn id="76" dur="1" fill="hold">
                                          <p:stCondLst>
                                            <p:cond delay="0"/>
                                          </p:stCondLst>
                                        </p:cTn>
                                        <p:tgtEl>
                                          <p:spTgt spid="140"/>
                                        </p:tgtEl>
                                        <p:attrNameLst>
                                          <p:attrName>style.visibility</p:attrName>
                                        </p:attrNameLst>
                                      </p:cBhvr>
                                      <p:to>
                                        <p:strVal val="visible"/>
                                      </p:to>
                                    </p:set>
                                    <p:anim calcmode="lin" valueType="num">
                                      <p:cBhvr>
                                        <p:cTn id="77" dur="500" fill="hold"/>
                                        <p:tgtEl>
                                          <p:spTgt spid="140"/>
                                        </p:tgtEl>
                                        <p:attrNameLst>
                                          <p:attrName>ppt_w</p:attrName>
                                        </p:attrNameLst>
                                      </p:cBhvr>
                                      <p:tavLst>
                                        <p:tav tm="0">
                                          <p:val>
                                            <p:fltVal val="0"/>
                                          </p:val>
                                        </p:tav>
                                        <p:tav tm="100000">
                                          <p:val>
                                            <p:strVal val="#ppt_w"/>
                                          </p:val>
                                        </p:tav>
                                      </p:tavLst>
                                    </p:anim>
                                    <p:anim calcmode="lin" valueType="num">
                                      <p:cBhvr>
                                        <p:cTn id="78" dur="500" fill="hold"/>
                                        <p:tgtEl>
                                          <p:spTgt spid="140"/>
                                        </p:tgtEl>
                                        <p:attrNameLst>
                                          <p:attrName>ppt_h</p:attrName>
                                        </p:attrNameLst>
                                      </p:cBhvr>
                                      <p:tavLst>
                                        <p:tav tm="0">
                                          <p:val>
                                            <p:fltVal val="0"/>
                                          </p:val>
                                        </p:tav>
                                        <p:tav tm="100000">
                                          <p:val>
                                            <p:strVal val="#ppt_h"/>
                                          </p:val>
                                        </p:tav>
                                      </p:tavLst>
                                    </p:anim>
                                    <p:animEffect transition="in" filter="fade">
                                      <p:cBhvr>
                                        <p:cTn id="79" dur="500"/>
                                        <p:tgtEl>
                                          <p:spTgt spid="140"/>
                                        </p:tgtEl>
                                      </p:cBhvr>
                                    </p:animEffect>
                                  </p:childTnLst>
                                </p:cTn>
                              </p:par>
                              <p:par>
                                <p:cTn id="80" presetID="53" presetClass="entr" presetSubtype="16" fill="hold" grpId="0" nodeType="withEffect">
                                  <p:stCondLst>
                                    <p:cond delay="0"/>
                                  </p:stCondLst>
                                  <p:childTnLst>
                                    <p:set>
                                      <p:cBhvr>
                                        <p:cTn id="81" dur="1" fill="hold">
                                          <p:stCondLst>
                                            <p:cond delay="0"/>
                                          </p:stCondLst>
                                        </p:cTn>
                                        <p:tgtEl>
                                          <p:spTgt spid="144"/>
                                        </p:tgtEl>
                                        <p:attrNameLst>
                                          <p:attrName>style.visibility</p:attrName>
                                        </p:attrNameLst>
                                      </p:cBhvr>
                                      <p:to>
                                        <p:strVal val="visible"/>
                                      </p:to>
                                    </p:set>
                                    <p:anim calcmode="lin" valueType="num">
                                      <p:cBhvr>
                                        <p:cTn id="82" dur="500" fill="hold"/>
                                        <p:tgtEl>
                                          <p:spTgt spid="144"/>
                                        </p:tgtEl>
                                        <p:attrNameLst>
                                          <p:attrName>ppt_w</p:attrName>
                                        </p:attrNameLst>
                                      </p:cBhvr>
                                      <p:tavLst>
                                        <p:tav tm="0">
                                          <p:val>
                                            <p:fltVal val="0"/>
                                          </p:val>
                                        </p:tav>
                                        <p:tav tm="100000">
                                          <p:val>
                                            <p:strVal val="#ppt_w"/>
                                          </p:val>
                                        </p:tav>
                                      </p:tavLst>
                                    </p:anim>
                                    <p:anim calcmode="lin" valueType="num">
                                      <p:cBhvr>
                                        <p:cTn id="83" dur="500" fill="hold"/>
                                        <p:tgtEl>
                                          <p:spTgt spid="144"/>
                                        </p:tgtEl>
                                        <p:attrNameLst>
                                          <p:attrName>ppt_h</p:attrName>
                                        </p:attrNameLst>
                                      </p:cBhvr>
                                      <p:tavLst>
                                        <p:tav tm="0">
                                          <p:val>
                                            <p:fltVal val="0"/>
                                          </p:val>
                                        </p:tav>
                                        <p:tav tm="100000">
                                          <p:val>
                                            <p:strVal val="#ppt_h"/>
                                          </p:val>
                                        </p:tav>
                                      </p:tavLst>
                                    </p:anim>
                                    <p:animEffect transition="in" filter="fade">
                                      <p:cBhvr>
                                        <p:cTn id="84" dur="500"/>
                                        <p:tgtEl>
                                          <p:spTgt spid="144"/>
                                        </p:tgtEl>
                                      </p:cBhvr>
                                    </p:animEffect>
                                  </p:childTnLst>
                                </p:cTn>
                              </p:par>
                              <p:par>
                                <p:cTn id="85" presetID="53" presetClass="entr" presetSubtype="16" fill="hold" nodeType="withEffect">
                                  <p:stCondLst>
                                    <p:cond delay="0"/>
                                  </p:stCondLst>
                                  <p:childTnLst>
                                    <p:set>
                                      <p:cBhvr>
                                        <p:cTn id="86" dur="1" fill="hold">
                                          <p:stCondLst>
                                            <p:cond delay="0"/>
                                          </p:stCondLst>
                                        </p:cTn>
                                        <p:tgtEl>
                                          <p:spTgt spid="143"/>
                                        </p:tgtEl>
                                        <p:attrNameLst>
                                          <p:attrName>style.visibility</p:attrName>
                                        </p:attrNameLst>
                                      </p:cBhvr>
                                      <p:to>
                                        <p:strVal val="visible"/>
                                      </p:to>
                                    </p:set>
                                    <p:anim calcmode="lin" valueType="num">
                                      <p:cBhvr>
                                        <p:cTn id="87" dur="500" fill="hold"/>
                                        <p:tgtEl>
                                          <p:spTgt spid="143"/>
                                        </p:tgtEl>
                                        <p:attrNameLst>
                                          <p:attrName>ppt_w</p:attrName>
                                        </p:attrNameLst>
                                      </p:cBhvr>
                                      <p:tavLst>
                                        <p:tav tm="0">
                                          <p:val>
                                            <p:fltVal val="0"/>
                                          </p:val>
                                        </p:tav>
                                        <p:tav tm="100000">
                                          <p:val>
                                            <p:strVal val="#ppt_w"/>
                                          </p:val>
                                        </p:tav>
                                      </p:tavLst>
                                    </p:anim>
                                    <p:anim calcmode="lin" valueType="num">
                                      <p:cBhvr>
                                        <p:cTn id="88" dur="500" fill="hold"/>
                                        <p:tgtEl>
                                          <p:spTgt spid="143"/>
                                        </p:tgtEl>
                                        <p:attrNameLst>
                                          <p:attrName>ppt_h</p:attrName>
                                        </p:attrNameLst>
                                      </p:cBhvr>
                                      <p:tavLst>
                                        <p:tav tm="0">
                                          <p:val>
                                            <p:fltVal val="0"/>
                                          </p:val>
                                        </p:tav>
                                        <p:tav tm="100000">
                                          <p:val>
                                            <p:strVal val="#ppt_h"/>
                                          </p:val>
                                        </p:tav>
                                      </p:tavLst>
                                    </p:anim>
                                    <p:animEffect transition="in" filter="fade">
                                      <p:cBhvr>
                                        <p:cTn id="89" dur="500"/>
                                        <p:tgtEl>
                                          <p:spTgt spid="143"/>
                                        </p:tgtEl>
                                      </p:cBhvr>
                                    </p:animEffect>
                                  </p:childTnLst>
                                </p:cTn>
                              </p:par>
                              <p:par>
                                <p:cTn id="90" presetID="53" presetClass="entr" presetSubtype="16" fill="hold" grpId="0" nodeType="withEffect">
                                  <p:stCondLst>
                                    <p:cond delay="0"/>
                                  </p:stCondLst>
                                  <p:childTnLst>
                                    <p:set>
                                      <p:cBhvr>
                                        <p:cTn id="91" dur="1" fill="hold">
                                          <p:stCondLst>
                                            <p:cond delay="0"/>
                                          </p:stCondLst>
                                        </p:cTn>
                                        <p:tgtEl>
                                          <p:spTgt spid="145"/>
                                        </p:tgtEl>
                                        <p:attrNameLst>
                                          <p:attrName>style.visibility</p:attrName>
                                        </p:attrNameLst>
                                      </p:cBhvr>
                                      <p:to>
                                        <p:strVal val="visible"/>
                                      </p:to>
                                    </p:set>
                                    <p:anim calcmode="lin" valueType="num">
                                      <p:cBhvr>
                                        <p:cTn id="92" dur="500" fill="hold"/>
                                        <p:tgtEl>
                                          <p:spTgt spid="145"/>
                                        </p:tgtEl>
                                        <p:attrNameLst>
                                          <p:attrName>ppt_w</p:attrName>
                                        </p:attrNameLst>
                                      </p:cBhvr>
                                      <p:tavLst>
                                        <p:tav tm="0">
                                          <p:val>
                                            <p:fltVal val="0"/>
                                          </p:val>
                                        </p:tav>
                                        <p:tav tm="100000">
                                          <p:val>
                                            <p:strVal val="#ppt_w"/>
                                          </p:val>
                                        </p:tav>
                                      </p:tavLst>
                                    </p:anim>
                                    <p:anim calcmode="lin" valueType="num">
                                      <p:cBhvr>
                                        <p:cTn id="93" dur="500" fill="hold"/>
                                        <p:tgtEl>
                                          <p:spTgt spid="145"/>
                                        </p:tgtEl>
                                        <p:attrNameLst>
                                          <p:attrName>ppt_h</p:attrName>
                                        </p:attrNameLst>
                                      </p:cBhvr>
                                      <p:tavLst>
                                        <p:tav tm="0">
                                          <p:val>
                                            <p:fltVal val="0"/>
                                          </p:val>
                                        </p:tav>
                                        <p:tav tm="100000">
                                          <p:val>
                                            <p:strVal val="#ppt_h"/>
                                          </p:val>
                                        </p:tav>
                                      </p:tavLst>
                                    </p:anim>
                                    <p:animEffect transition="in" filter="fade">
                                      <p:cBhvr>
                                        <p:cTn id="94" dur="500"/>
                                        <p:tgtEl>
                                          <p:spTgt spid="145"/>
                                        </p:tgtEl>
                                      </p:cBhvr>
                                    </p:animEffect>
                                  </p:childTnLst>
                                </p:cTn>
                              </p:par>
                            </p:childTnLst>
                          </p:cTn>
                        </p:par>
                      </p:childTnLst>
                    </p:cTn>
                  </p:par>
                  <p:par>
                    <p:cTn id="95" fill="hold">
                      <p:stCondLst>
                        <p:cond delay="indefinite"/>
                      </p:stCondLst>
                      <p:childTnLst>
                        <p:par>
                          <p:cTn id="96" fill="hold">
                            <p:stCondLst>
                              <p:cond delay="0"/>
                            </p:stCondLst>
                            <p:childTnLst>
                              <p:par>
                                <p:cTn id="97" presetID="32" presetClass="emph" presetSubtype="0" fill="hold" nodeType="clickEffect">
                                  <p:stCondLst>
                                    <p:cond delay="0"/>
                                  </p:stCondLst>
                                  <p:childTnLst>
                                    <p:animRot by="120000">
                                      <p:cBhvr>
                                        <p:cTn id="98" dur="100" fill="hold">
                                          <p:stCondLst>
                                            <p:cond delay="0"/>
                                          </p:stCondLst>
                                        </p:cTn>
                                        <p:tgtEl>
                                          <p:spTgt spid="3"/>
                                        </p:tgtEl>
                                        <p:attrNameLst>
                                          <p:attrName>r</p:attrName>
                                        </p:attrNameLst>
                                      </p:cBhvr>
                                    </p:animRot>
                                    <p:animRot by="-240000">
                                      <p:cBhvr>
                                        <p:cTn id="99" dur="200" fill="hold">
                                          <p:stCondLst>
                                            <p:cond delay="200"/>
                                          </p:stCondLst>
                                        </p:cTn>
                                        <p:tgtEl>
                                          <p:spTgt spid="3"/>
                                        </p:tgtEl>
                                        <p:attrNameLst>
                                          <p:attrName>r</p:attrName>
                                        </p:attrNameLst>
                                      </p:cBhvr>
                                    </p:animRot>
                                    <p:animRot by="240000">
                                      <p:cBhvr>
                                        <p:cTn id="100" dur="200" fill="hold">
                                          <p:stCondLst>
                                            <p:cond delay="400"/>
                                          </p:stCondLst>
                                        </p:cTn>
                                        <p:tgtEl>
                                          <p:spTgt spid="3"/>
                                        </p:tgtEl>
                                        <p:attrNameLst>
                                          <p:attrName>r</p:attrName>
                                        </p:attrNameLst>
                                      </p:cBhvr>
                                    </p:animRot>
                                    <p:animRot by="-240000">
                                      <p:cBhvr>
                                        <p:cTn id="101" dur="200" fill="hold">
                                          <p:stCondLst>
                                            <p:cond delay="600"/>
                                          </p:stCondLst>
                                        </p:cTn>
                                        <p:tgtEl>
                                          <p:spTgt spid="3"/>
                                        </p:tgtEl>
                                        <p:attrNameLst>
                                          <p:attrName>r</p:attrName>
                                        </p:attrNameLst>
                                      </p:cBhvr>
                                    </p:animRot>
                                    <p:animRot by="120000">
                                      <p:cBhvr>
                                        <p:cTn id="102" dur="200" fill="hold">
                                          <p:stCondLst>
                                            <p:cond delay="800"/>
                                          </p:stCondLst>
                                        </p:cTn>
                                        <p:tgtEl>
                                          <p:spTgt spid="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1" grpId="0"/>
      <p:bldP spid="337" grpId="0"/>
      <p:bldP spid="340" grpId="0"/>
      <p:bldP spid="343" grpId="0"/>
      <p:bldP spid="346" grpId="0"/>
      <p:bldP spid="131" grpId="0"/>
      <p:bldP spid="141" grpId="0"/>
      <p:bldP spid="144" grpId="0"/>
      <p:bldP spid="14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extBox 42">
            <a:extLst>
              <a:ext uri="{FF2B5EF4-FFF2-40B4-BE49-F238E27FC236}">
                <a16:creationId xmlns:a16="http://schemas.microsoft.com/office/drawing/2014/main" id="{7BF380F0-E581-41AD-B9B8-4693DE21F634}"/>
              </a:ext>
            </a:extLst>
          </p:cNvPr>
          <p:cNvSpPr txBox="1"/>
          <p:nvPr/>
        </p:nvSpPr>
        <p:spPr>
          <a:xfrm>
            <a:off x="3642688" y="31344"/>
            <a:ext cx="5608986" cy="483637"/>
          </a:xfrm>
          <a:prstGeom prst="rect">
            <a:avLst/>
          </a:prstGeom>
          <a:noFill/>
        </p:spPr>
        <p:txBody>
          <a:bodyPr wrap="square" lIns="0" tIns="0" rIns="0" bIns="0" rtlCol="0">
            <a:noAutofit/>
          </a:bodyPr>
          <a:lstStyle/>
          <a:p>
            <a:pPr>
              <a:lnSpc>
                <a:spcPts val="4000"/>
              </a:lnSpc>
            </a:pPr>
            <a:r>
              <a:rPr lang="en-US" sz="3600" b="1" dirty="0">
                <a:solidFill>
                  <a:srgbClr val="002060"/>
                </a:solidFill>
                <a:latin typeface="Segoe UI" panose="020B0502040204020203" pitchFamily="34" charset="0"/>
                <a:cs typeface="Segoe UI" panose="020B0502040204020203" pitchFamily="34" charset="0"/>
              </a:rPr>
              <a:t>DATASET - OBSERVATION</a:t>
            </a:r>
          </a:p>
        </p:txBody>
      </p:sp>
      <p:sp>
        <p:nvSpPr>
          <p:cNvPr id="6" name="Title 5" hidden="1">
            <a:extLst>
              <a:ext uri="{FF2B5EF4-FFF2-40B4-BE49-F238E27FC236}">
                <a16:creationId xmlns:a16="http://schemas.microsoft.com/office/drawing/2014/main" id="{5A790B0A-0491-4358-8078-EF85845DE09F}"/>
              </a:ext>
            </a:extLst>
          </p:cNvPr>
          <p:cNvSpPr>
            <a:spLocks noGrp="1"/>
          </p:cNvSpPr>
          <p:nvPr>
            <p:ph type="title"/>
          </p:nvPr>
        </p:nvSpPr>
        <p:spPr/>
        <p:txBody>
          <a:bodyPr/>
          <a:lstStyle/>
          <a:p>
            <a:r>
              <a:rPr lang="en-US" dirty="0"/>
              <a:t>Human resources slide 6</a:t>
            </a:r>
          </a:p>
        </p:txBody>
      </p:sp>
      <p:pic>
        <p:nvPicPr>
          <p:cNvPr id="30" name="Picture 29">
            <a:extLst>
              <a:ext uri="{FF2B5EF4-FFF2-40B4-BE49-F238E27FC236}">
                <a16:creationId xmlns:a16="http://schemas.microsoft.com/office/drawing/2014/main" id="{8ABCF9A6-E5C5-4FAC-B450-917E42F6C1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19791" y="6088157"/>
            <a:ext cx="1272209" cy="769843"/>
          </a:xfrm>
          <a:prstGeom prst="rect">
            <a:avLst/>
          </a:prstGeom>
        </p:spPr>
      </p:pic>
      <p:pic>
        <p:nvPicPr>
          <p:cNvPr id="31" name="Picture 30">
            <a:extLst>
              <a:ext uri="{FF2B5EF4-FFF2-40B4-BE49-F238E27FC236}">
                <a16:creationId xmlns:a16="http://schemas.microsoft.com/office/drawing/2014/main" id="{7EFE9970-CECE-4BA9-8286-D5CD5AE3D8D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07926" y="0"/>
            <a:ext cx="1762539" cy="769843"/>
          </a:xfrm>
          <a:prstGeom prst="rect">
            <a:avLst/>
          </a:prstGeom>
        </p:spPr>
      </p:pic>
      <p:sp>
        <p:nvSpPr>
          <p:cNvPr id="33" name="TextBox 32">
            <a:extLst>
              <a:ext uri="{FF2B5EF4-FFF2-40B4-BE49-F238E27FC236}">
                <a16:creationId xmlns:a16="http://schemas.microsoft.com/office/drawing/2014/main" id="{0F1A8B2D-0951-4B16-8162-5EA2C298AEC4}"/>
              </a:ext>
            </a:extLst>
          </p:cNvPr>
          <p:cNvSpPr txBox="1"/>
          <p:nvPr/>
        </p:nvSpPr>
        <p:spPr>
          <a:xfrm>
            <a:off x="274980" y="4092577"/>
            <a:ext cx="6172201" cy="483637"/>
          </a:xfrm>
          <a:prstGeom prst="rect">
            <a:avLst/>
          </a:prstGeom>
          <a:noFill/>
        </p:spPr>
        <p:txBody>
          <a:bodyPr wrap="square" lIns="0" tIns="0" rIns="0" bIns="0" rtlCol="0">
            <a:noAutofit/>
          </a:bodyPr>
          <a:lstStyle/>
          <a:p>
            <a:pPr>
              <a:lnSpc>
                <a:spcPts val="4000"/>
              </a:lnSpc>
            </a:pPr>
            <a:r>
              <a:rPr lang="en-US" sz="2400" b="1" u="sng" dirty="0">
                <a:solidFill>
                  <a:srgbClr val="002060"/>
                </a:solidFill>
                <a:latin typeface="Segoe UI" panose="020B0502040204020203" pitchFamily="34" charset="0"/>
                <a:cs typeface="Segoe UI" panose="020B0502040204020203" pitchFamily="34" charset="0"/>
              </a:rPr>
              <a:t>IPL DELIVERIES DATASET:</a:t>
            </a:r>
          </a:p>
        </p:txBody>
      </p:sp>
      <p:sp>
        <p:nvSpPr>
          <p:cNvPr id="34" name="TextBox 33">
            <a:extLst>
              <a:ext uri="{FF2B5EF4-FFF2-40B4-BE49-F238E27FC236}">
                <a16:creationId xmlns:a16="http://schemas.microsoft.com/office/drawing/2014/main" id="{B07C27EA-83DB-4AFE-964A-AE09FB09CB01}"/>
              </a:ext>
            </a:extLst>
          </p:cNvPr>
          <p:cNvSpPr txBox="1"/>
          <p:nvPr/>
        </p:nvSpPr>
        <p:spPr>
          <a:xfrm>
            <a:off x="274980" y="950078"/>
            <a:ext cx="5198169" cy="483637"/>
          </a:xfrm>
          <a:prstGeom prst="rect">
            <a:avLst/>
          </a:prstGeom>
          <a:noFill/>
        </p:spPr>
        <p:txBody>
          <a:bodyPr wrap="square" lIns="0" tIns="0" rIns="0" bIns="0" rtlCol="0">
            <a:noAutofit/>
          </a:bodyPr>
          <a:lstStyle/>
          <a:p>
            <a:pPr>
              <a:lnSpc>
                <a:spcPts val="4000"/>
              </a:lnSpc>
            </a:pPr>
            <a:r>
              <a:rPr lang="en-US" sz="2400" b="1" u="sng" dirty="0">
                <a:solidFill>
                  <a:srgbClr val="002060"/>
                </a:solidFill>
                <a:latin typeface="Segoe UI" panose="020B0502040204020203" pitchFamily="34" charset="0"/>
                <a:cs typeface="Segoe UI" panose="020B0502040204020203" pitchFamily="34" charset="0"/>
              </a:rPr>
              <a:t>IPL MATCHES DATASET:</a:t>
            </a:r>
          </a:p>
        </p:txBody>
      </p:sp>
      <p:sp>
        <p:nvSpPr>
          <p:cNvPr id="36" name="Rectangle 35">
            <a:extLst>
              <a:ext uri="{FF2B5EF4-FFF2-40B4-BE49-F238E27FC236}">
                <a16:creationId xmlns:a16="http://schemas.microsoft.com/office/drawing/2014/main" id="{36B3A7E5-5FD1-480D-A6BC-305A41E28B7D}"/>
              </a:ext>
            </a:extLst>
          </p:cNvPr>
          <p:cNvSpPr/>
          <p:nvPr/>
        </p:nvSpPr>
        <p:spPr>
          <a:xfrm>
            <a:off x="514756" y="1613951"/>
            <a:ext cx="11546789" cy="2339102"/>
          </a:xfrm>
          <a:prstGeom prst="rect">
            <a:avLst/>
          </a:prstGeom>
        </p:spPr>
        <p:txBody>
          <a:bodyPr wrap="square" lIns="0" tIns="0" rIns="0" bIns="0">
            <a:spAutoFit/>
          </a:bodyPr>
          <a:lstStyle/>
          <a:p>
            <a:pPr marL="285750" indent="-285750">
              <a:lnSpc>
                <a:spcPct val="90000"/>
              </a:lnSpc>
              <a:spcBef>
                <a:spcPct val="0"/>
              </a:spcBef>
              <a:spcAft>
                <a:spcPct val="20000"/>
              </a:spcAft>
              <a:buFont typeface="Arial" panose="020B0604020202020204" pitchFamily="34" charset="0"/>
              <a:buChar char="•"/>
            </a:pPr>
            <a:r>
              <a:rPr lang="en-IN" sz="1600" dirty="0">
                <a:solidFill>
                  <a:srgbClr val="002060"/>
                </a:solidFill>
                <a:latin typeface="Segoe UI" panose="020B0502040204020203" pitchFamily="34" charset="0"/>
                <a:cs typeface="Segoe UI" panose="020B0502040204020203" pitchFamily="34" charset="0"/>
              </a:rPr>
              <a:t>Match by match data from 2008 to 2018</a:t>
            </a:r>
          </a:p>
          <a:p>
            <a:pPr marL="285750" indent="-285750">
              <a:lnSpc>
                <a:spcPct val="90000"/>
              </a:lnSpc>
              <a:spcBef>
                <a:spcPct val="0"/>
              </a:spcBef>
              <a:spcAft>
                <a:spcPct val="20000"/>
              </a:spcAft>
              <a:buFont typeface="Arial" panose="020B0604020202020204" pitchFamily="34" charset="0"/>
              <a:buChar char="•"/>
            </a:pPr>
            <a:r>
              <a:rPr lang="en-US" sz="1600" dirty="0">
                <a:solidFill>
                  <a:srgbClr val="002060"/>
                </a:solidFill>
                <a:latin typeface="Segoe UI" panose="020B0502040204020203" pitchFamily="34" charset="0"/>
                <a:cs typeface="Segoe UI" panose="020B0502040204020203" pitchFamily="34" charset="0"/>
              </a:rPr>
              <a:t>Key column are : </a:t>
            </a:r>
            <a:r>
              <a:rPr lang="en-US" sz="1600" b="1" dirty="0">
                <a:solidFill>
                  <a:srgbClr val="002060"/>
                </a:solidFill>
                <a:latin typeface="Segoe UI" panose="020B0502040204020203" pitchFamily="34" charset="0"/>
                <a:cs typeface="Segoe UI" panose="020B0502040204020203" pitchFamily="34" charset="0"/>
              </a:rPr>
              <a:t>Match ID, Season, City, Team 1, Team 2, Toss Winner, Toss Decision, Winner, Player of Match, Venue</a:t>
            </a:r>
            <a:r>
              <a:rPr lang="en-US" sz="1600" dirty="0">
                <a:solidFill>
                  <a:srgbClr val="002060"/>
                </a:solidFill>
                <a:latin typeface="Segoe UI" panose="020B0502040204020203" pitchFamily="34" charset="0"/>
                <a:cs typeface="Segoe UI" panose="020B0502040204020203" pitchFamily="34" charset="0"/>
              </a:rPr>
              <a:t>.</a:t>
            </a:r>
            <a:endParaRPr lang="en-IN" sz="1600" dirty="0">
              <a:solidFill>
                <a:srgbClr val="002060"/>
              </a:solidFill>
              <a:latin typeface="Segoe UI" panose="020B0502040204020203" pitchFamily="34" charset="0"/>
              <a:cs typeface="Segoe UI" panose="020B0502040204020203" pitchFamily="34" charset="0"/>
            </a:endParaRPr>
          </a:p>
          <a:p>
            <a:pPr marL="285750" indent="-285750">
              <a:lnSpc>
                <a:spcPct val="90000"/>
              </a:lnSpc>
              <a:spcBef>
                <a:spcPct val="0"/>
              </a:spcBef>
              <a:spcAft>
                <a:spcPct val="20000"/>
              </a:spcAft>
              <a:buFont typeface="Arial" panose="020B0604020202020204" pitchFamily="34" charset="0"/>
              <a:buChar char="•"/>
            </a:pPr>
            <a:r>
              <a:rPr lang="en-IN" sz="1600" dirty="0">
                <a:solidFill>
                  <a:srgbClr val="002060"/>
                </a:solidFill>
                <a:latin typeface="Segoe UI" panose="020B0502040204020203" pitchFamily="34" charset="0"/>
                <a:cs typeface="Segoe UI" panose="020B0502040204020203" pitchFamily="34" charset="0"/>
              </a:rPr>
              <a:t>There are total 13 teams, however not all played in every season. </a:t>
            </a:r>
          </a:p>
          <a:p>
            <a:pPr marL="285750" indent="-285750">
              <a:lnSpc>
                <a:spcPct val="90000"/>
              </a:lnSpc>
              <a:spcBef>
                <a:spcPct val="0"/>
              </a:spcBef>
              <a:spcAft>
                <a:spcPct val="20000"/>
              </a:spcAft>
              <a:buFont typeface="Arial" panose="020B0604020202020204" pitchFamily="34" charset="0"/>
              <a:buChar char="•"/>
            </a:pPr>
            <a:r>
              <a:rPr lang="en-GB" sz="1600" dirty="0">
                <a:solidFill>
                  <a:srgbClr val="002060"/>
                </a:solidFill>
                <a:latin typeface="Segoe UI" panose="020B0502040204020203" pitchFamily="34" charset="0"/>
                <a:cs typeface="Segoe UI" panose="020B0502040204020203" pitchFamily="34" charset="0"/>
              </a:rPr>
              <a:t>Replacing the Team Names with their abbreviations as it is easy to recall and plot.</a:t>
            </a:r>
            <a:endParaRPr lang="en-US" sz="1600" dirty="0">
              <a:solidFill>
                <a:srgbClr val="002060"/>
              </a:solidFill>
              <a:latin typeface="Segoe UI" panose="020B0502040204020203" pitchFamily="34" charset="0"/>
              <a:cs typeface="Segoe UI" panose="020B0502040204020203" pitchFamily="34" charset="0"/>
            </a:endParaRPr>
          </a:p>
          <a:p>
            <a:pPr marL="285750" indent="-285750">
              <a:lnSpc>
                <a:spcPct val="90000"/>
              </a:lnSpc>
              <a:spcBef>
                <a:spcPct val="0"/>
              </a:spcBef>
              <a:spcAft>
                <a:spcPct val="20000"/>
              </a:spcAft>
              <a:buFont typeface="Arial" panose="020B0604020202020204" pitchFamily="34" charset="0"/>
              <a:buChar char="•"/>
            </a:pPr>
            <a:r>
              <a:rPr lang="en-US" sz="1600" dirty="0">
                <a:solidFill>
                  <a:srgbClr val="002060"/>
                </a:solidFill>
                <a:latin typeface="Segoe UI" panose="020B0502040204020203" pitchFamily="34" charset="0"/>
                <a:cs typeface="Segoe UI" panose="020B0502040204020203" pitchFamily="34" charset="0"/>
              </a:rPr>
              <a:t>2011 had 10 teams, 2012 had 9 teams, 2013 had 9 teams, rest all years had 8 teams playing the tournament</a:t>
            </a:r>
            <a:endParaRPr lang="en-IN" sz="1600" dirty="0">
              <a:solidFill>
                <a:srgbClr val="002060"/>
              </a:solidFill>
              <a:latin typeface="Segoe UI" panose="020B0502040204020203" pitchFamily="34" charset="0"/>
              <a:cs typeface="Segoe UI" panose="020B0502040204020203" pitchFamily="34" charset="0"/>
            </a:endParaRPr>
          </a:p>
          <a:p>
            <a:pPr marL="285750" indent="-285750">
              <a:lnSpc>
                <a:spcPct val="90000"/>
              </a:lnSpc>
              <a:spcBef>
                <a:spcPct val="0"/>
              </a:spcBef>
              <a:spcAft>
                <a:spcPct val="20000"/>
              </a:spcAft>
              <a:buFont typeface="Arial" panose="020B0604020202020204" pitchFamily="34" charset="0"/>
              <a:buChar char="•"/>
            </a:pPr>
            <a:r>
              <a:rPr lang="en-US" sz="1600" dirty="0">
                <a:solidFill>
                  <a:srgbClr val="002060"/>
                </a:solidFill>
                <a:latin typeface="Segoe UI" panose="020B0502040204020203" pitchFamily="34" charset="0"/>
                <a:cs typeface="Segoe UI" panose="020B0502040204020203" pitchFamily="34" charset="0"/>
              </a:rPr>
              <a:t>7 matches ended in a tie, resulted in super over, 3 matches have no winner,  maximum tosses and matches are won by Mumbai Indians and CH Gayle has been “Player of the match” maximum number of times.</a:t>
            </a:r>
          </a:p>
          <a:p>
            <a:pPr marL="285750" indent="-285750">
              <a:lnSpc>
                <a:spcPct val="90000"/>
              </a:lnSpc>
              <a:spcBef>
                <a:spcPct val="0"/>
              </a:spcBef>
              <a:spcAft>
                <a:spcPct val="20000"/>
              </a:spcAft>
              <a:buFont typeface="Arial" panose="020B0604020202020204" pitchFamily="34" charset="0"/>
              <a:buChar char="•"/>
            </a:pPr>
            <a:r>
              <a:rPr lang="en-GB" sz="1600" dirty="0">
                <a:solidFill>
                  <a:srgbClr val="002060"/>
                </a:solidFill>
                <a:latin typeface="Segoe UI" panose="020B0502040204020203" pitchFamily="34" charset="0"/>
                <a:cs typeface="Segoe UI" panose="020B0502040204020203" pitchFamily="34" charset="0"/>
              </a:rPr>
              <a:t>Drop </a:t>
            </a:r>
            <a:r>
              <a:rPr lang="en-GB" sz="1600" b="1" dirty="0">
                <a:solidFill>
                  <a:srgbClr val="002060"/>
                </a:solidFill>
                <a:latin typeface="Segoe UI" panose="020B0502040204020203" pitchFamily="34" charset="0"/>
                <a:cs typeface="Segoe UI" panose="020B0502040204020203" pitchFamily="34" charset="0"/>
              </a:rPr>
              <a:t>“umpire3” </a:t>
            </a:r>
            <a:r>
              <a:rPr lang="en-GB" sz="1600" dirty="0">
                <a:solidFill>
                  <a:srgbClr val="002060"/>
                </a:solidFill>
                <a:latin typeface="Segoe UI" panose="020B0502040204020203" pitchFamily="34" charset="0"/>
                <a:cs typeface="Segoe UI" panose="020B0502040204020203" pitchFamily="34" charset="0"/>
              </a:rPr>
              <a:t>as it has 636 (91.4%) missing values.</a:t>
            </a:r>
          </a:p>
          <a:p>
            <a:pPr marL="285750" indent="-285750">
              <a:lnSpc>
                <a:spcPct val="90000"/>
              </a:lnSpc>
              <a:spcBef>
                <a:spcPct val="0"/>
              </a:spcBef>
              <a:spcAft>
                <a:spcPct val="20000"/>
              </a:spcAft>
              <a:buFont typeface="Arial" panose="020B0604020202020204" pitchFamily="34" charset="0"/>
              <a:buChar char="•"/>
            </a:pPr>
            <a:r>
              <a:rPr lang="en-GB" sz="1600" dirty="0">
                <a:solidFill>
                  <a:srgbClr val="002060"/>
                </a:solidFill>
                <a:latin typeface="Segoe UI" panose="020B0502040204020203" pitchFamily="34" charset="0"/>
                <a:cs typeface="Segoe UI" panose="020B0502040204020203" pitchFamily="34" charset="0"/>
              </a:rPr>
              <a:t>Replacing missing values of </a:t>
            </a:r>
            <a:r>
              <a:rPr lang="en-GB" sz="1600" b="1" dirty="0">
                <a:solidFill>
                  <a:srgbClr val="002060"/>
                </a:solidFill>
                <a:latin typeface="Segoe UI" panose="020B0502040204020203" pitchFamily="34" charset="0"/>
                <a:cs typeface="Segoe UI" panose="020B0502040204020203" pitchFamily="34" charset="0"/>
              </a:rPr>
              <a:t>“city”</a:t>
            </a:r>
            <a:r>
              <a:rPr lang="en-GB" sz="1600" dirty="0">
                <a:solidFill>
                  <a:srgbClr val="002060"/>
                </a:solidFill>
                <a:latin typeface="Segoe UI" panose="020B0502040204020203" pitchFamily="34" charset="0"/>
                <a:cs typeface="Segoe UI" panose="020B0502040204020203" pitchFamily="34" charset="0"/>
              </a:rPr>
              <a:t> with Dubai as per venue details as these matches played at Dubai.</a:t>
            </a:r>
          </a:p>
        </p:txBody>
      </p:sp>
      <p:sp>
        <p:nvSpPr>
          <p:cNvPr id="37" name="Rectangle 36">
            <a:extLst>
              <a:ext uri="{FF2B5EF4-FFF2-40B4-BE49-F238E27FC236}">
                <a16:creationId xmlns:a16="http://schemas.microsoft.com/office/drawing/2014/main" id="{4F30D37A-970C-44C1-8CA5-2291F2CF2113}"/>
              </a:ext>
            </a:extLst>
          </p:cNvPr>
          <p:cNvSpPr/>
          <p:nvPr/>
        </p:nvSpPr>
        <p:spPr>
          <a:xfrm>
            <a:off x="649763" y="4797162"/>
            <a:ext cx="11276777" cy="1304973"/>
          </a:xfrm>
          <a:prstGeom prst="rect">
            <a:avLst/>
          </a:prstGeom>
        </p:spPr>
        <p:txBody>
          <a:bodyPr wrap="square" lIns="0" tIns="0" rIns="0" bIns="0">
            <a:spAutoFit/>
          </a:bodyPr>
          <a:lstStyle/>
          <a:p>
            <a:pPr marL="285750" lvl="0" indent="-285750">
              <a:lnSpc>
                <a:spcPct val="90000"/>
              </a:lnSpc>
              <a:spcBef>
                <a:spcPct val="0"/>
              </a:spcBef>
              <a:spcAft>
                <a:spcPct val="20000"/>
              </a:spcAft>
              <a:buFont typeface="Arial" panose="020B0604020202020204" pitchFamily="34" charset="0"/>
              <a:buChar char="•"/>
            </a:pPr>
            <a:r>
              <a:rPr lang="en-US" sz="1600" dirty="0">
                <a:solidFill>
                  <a:srgbClr val="002060"/>
                </a:solidFill>
                <a:latin typeface="Segoe UI" panose="020B0502040204020203" pitchFamily="34" charset="0"/>
                <a:cs typeface="Segoe UI" panose="020B0502040204020203" pitchFamily="34" charset="0"/>
              </a:rPr>
              <a:t>Ball by ball data of each IPL match played</a:t>
            </a:r>
            <a:endParaRPr lang="en-IN" sz="1600" dirty="0">
              <a:solidFill>
                <a:srgbClr val="002060"/>
              </a:solidFill>
              <a:latin typeface="Segoe UI" panose="020B0502040204020203" pitchFamily="34" charset="0"/>
              <a:cs typeface="Segoe UI" panose="020B0502040204020203" pitchFamily="34" charset="0"/>
            </a:endParaRPr>
          </a:p>
          <a:p>
            <a:pPr marL="285750" lvl="0" indent="-285750">
              <a:lnSpc>
                <a:spcPct val="90000"/>
              </a:lnSpc>
              <a:spcBef>
                <a:spcPct val="0"/>
              </a:spcBef>
              <a:spcAft>
                <a:spcPct val="20000"/>
              </a:spcAft>
              <a:buFont typeface="Arial" panose="020B0604020202020204" pitchFamily="34" charset="0"/>
              <a:buChar char="•"/>
            </a:pPr>
            <a:r>
              <a:rPr lang="en-US" sz="1600" dirty="0">
                <a:solidFill>
                  <a:srgbClr val="002060"/>
                </a:solidFill>
                <a:latin typeface="Segoe UI" panose="020B0502040204020203" pitchFamily="34" charset="0"/>
                <a:cs typeface="Segoe UI" panose="020B0502040204020203" pitchFamily="34" charset="0"/>
              </a:rPr>
              <a:t>Key columns are : </a:t>
            </a:r>
            <a:r>
              <a:rPr lang="en-US" sz="1600" b="1" dirty="0">
                <a:solidFill>
                  <a:srgbClr val="002060"/>
                </a:solidFill>
                <a:latin typeface="Segoe UI" panose="020B0502040204020203" pitchFamily="34" charset="0"/>
                <a:cs typeface="Segoe UI" panose="020B0502040204020203" pitchFamily="34" charset="0"/>
              </a:rPr>
              <a:t>Match ID, inning, batting/bowling team, over/ball, batsman, bowler etc.</a:t>
            </a:r>
            <a:endParaRPr lang="en-IN" sz="1600" b="1" dirty="0">
              <a:solidFill>
                <a:srgbClr val="002060"/>
              </a:solidFill>
              <a:latin typeface="Segoe UI" panose="020B0502040204020203" pitchFamily="34" charset="0"/>
              <a:cs typeface="Segoe UI" panose="020B0502040204020203" pitchFamily="34" charset="0"/>
            </a:endParaRPr>
          </a:p>
          <a:p>
            <a:pPr marL="285750" lvl="0" indent="-285750">
              <a:lnSpc>
                <a:spcPct val="90000"/>
              </a:lnSpc>
              <a:spcBef>
                <a:spcPct val="0"/>
              </a:spcBef>
              <a:spcAft>
                <a:spcPct val="20000"/>
              </a:spcAft>
              <a:buFont typeface="Arial" panose="020B0604020202020204" pitchFamily="34" charset="0"/>
              <a:buChar char="•"/>
            </a:pPr>
            <a:r>
              <a:rPr lang="en-US" sz="1600" dirty="0">
                <a:solidFill>
                  <a:srgbClr val="002060"/>
                </a:solidFill>
                <a:latin typeface="Segoe UI" panose="020B0502040204020203" pitchFamily="34" charset="0"/>
                <a:cs typeface="Segoe UI" panose="020B0502040204020203" pitchFamily="34" charset="0"/>
              </a:rPr>
              <a:t>The matches with super overs have innings 3 and 4</a:t>
            </a:r>
            <a:endParaRPr lang="en-IN" sz="1600" dirty="0">
              <a:solidFill>
                <a:srgbClr val="002060"/>
              </a:solidFill>
              <a:latin typeface="Segoe UI" panose="020B0502040204020203" pitchFamily="34" charset="0"/>
              <a:cs typeface="Segoe UI" panose="020B0502040204020203" pitchFamily="34" charset="0"/>
            </a:endParaRPr>
          </a:p>
          <a:p>
            <a:pPr marL="285750" lvl="0" indent="-285750">
              <a:lnSpc>
                <a:spcPct val="90000"/>
              </a:lnSpc>
              <a:spcBef>
                <a:spcPct val="0"/>
              </a:spcBef>
              <a:spcAft>
                <a:spcPct val="20000"/>
              </a:spcAft>
              <a:buFont typeface="Arial" panose="020B0604020202020204" pitchFamily="34" charset="0"/>
              <a:buChar char="•"/>
            </a:pPr>
            <a:r>
              <a:rPr lang="en-US" sz="1600" dirty="0">
                <a:solidFill>
                  <a:srgbClr val="002060"/>
                </a:solidFill>
                <a:latin typeface="Segoe UI" panose="020B0502040204020203" pitchFamily="34" charset="0"/>
                <a:cs typeface="Segoe UI" panose="020B0502040204020203" pitchFamily="34" charset="0"/>
              </a:rPr>
              <a:t>Its 20 over match and few overs have up to 9 balls per over, due to extra balls</a:t>
            </a:r>
            <a:endParaRPr lang="en-IN" sz="1600" dirty="0">
              <a:solidFill>
                <a:srgbClr val="002060"/>
              </a:solidFill>
              <a:latin typeface="Segoe UI" panose="020B0502040204020203" pitchFamily="34" charset="0"/>
              <a:cs typeface="Segoe UI" panose="020B0502040204020203" pitchFamily="34" charset="0"/>
            </a:endParaRPr>
          </a:p>
          <a:p>
            <a:pPr marL="285750" indent="-285750">
              <a:lnSpc>
                <a:spcPct val="90000"/>
              </a:lnSpc>
              <a:spcBef>
                <a:spcPct val="0"/>
              </a:spcBef>
              <a:spcAft>
                <a:spcPct val="20000"/>
              </a:spcAft>
              <a:buFont typeface="Arial" panose="020B0604020202020204" pitchFamily="34" charset="0"/>
              <a:buChar char="•"/>
            </a:pPr>
            <a:r>
              <a:rPr lang="en-GB" sz="1600" dirty="0">
                <a:solidFill>
                  <a:srgbClr val="002060"/>
                </a:solidFill>
                <a:latin typeface="Segoe UI" panose="020B0502040204020203" pitchFamily="34" charset="0"/>
                <a:cs typeface="Segoe UI" panose="020B0502040204020203" pitchFamily="34" charset="0"/>
              </a:rPr>
              <a:t>Dealing with missing values in player_dismissed , dismissal_kind, fielder as  these column have above 95% null values.</a:t>
            </a:r>
            <a:endParaRPr lang="en-IN" sz="1600" dirty="0">
              <a:solidFill>
                <a:srgbClr val="002060"/>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1320683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08C6538D-BACE-4F82-B86E-73D4AAA582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70465" cy="6858000"/>
          </a:xfrm>
          <a:prstGeom prst="rect">
            <a:avLst/>
          </a:prstGeom>
        </p:spPr>
      </p:pic>
      <p:pic>
        <p:nvPicPr>
          <p:cNvPr id="3" name="Picture 2">
            <a:extLst>
              <a:ext uri="{FF2B5EF4-FFF2-40B4-BE49-F238E27FC236}">
                <a16:creationId xmlns:a16="http://schemas.microsoft.com/office/drawing/2014/main" id="{543D6ED3-F6F6-4059-A617-50D3F3BAC8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19791" y="6088157"/>
            <a:ext cx="1272209" cy="769843"/>
          </a:xfrm>
          <a:prstGeom prst="rect">
            <a:avLst/>
          </a:prstGeom>
        </p:spPr>
      </p:pic>
      <p:pic>
        <p:nvPicPr>
          <p:cNvPr id="4" name="Picture 3">
            <a:extLst>
              <a:ext uri="{FF2B5EF4-FFF2-40B4-BE49-F238E27FC236}">
                <a16:creationId xmlns:a16="http://schemas.microsoft.com/office/drawing/2014/main" id="{2B5E5E00-898C-4A61-831D-D36417DCFC1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07926" y="0"/>
            <a:ext cx="1762539" cy="769843"/>
          </a:xfrm>
          <a:prstGeom prst="rect">
            <a:avLst/>
          </a:prstGeom>
        </p:spPr>
      </p:pic>
      <p:sp>
        <p:nvSpPr>
          <p:cNvPr id="7" name="Rectangle 6">
            <a:extLst>
              <a:ext uri="{FF2B5EF4-FFF2-40B4-BE49-F238E27FC236}">
                <a16:creationId xmlns:a16="http://schemas.microsoft.com/office/drawing/2014/main" id="{A8278A4E-1F7C-4504-A3F6-14D2D6F062E4}"/>
              </a:ext>
            </a:extLst>
          </p:cNvPr>
          <p:cNvSpPr/>
          <p:nvPr/>
        </p:nvSpPr>
        <p:spPr>
          <a:xfrm>
            <a:off x="131975" y="82274"/>
            <a:ext cx="3658694" cy="605294"/>
          </a:xfrm>
          <a:prstGeom prst="rect">
            <a:avLst/>
          </a:prstGeom>
        </p:spPr>
        <p:txBody>
          <a:bodyPr wrap="none">
            <a:spAutoFit/>
          </a:bodyPr>
          <a:lstStyle/>
          <a:p>
            <a:pPr>
              <a:lnSpc>
                <a:spcPts val="4000"/>
              </a:lnSpc>
            </a:pPr>
            <a:r>
              <a:rPr lang="en-US" sz="3600" b="1" dirty="0">
                <a:solidFill>
                  <a:schemeClr val="bg1"/>
                </a:solidFill>
                <a:latin typeface="Segoe UI" panose="020B0502040204020203" pitchFamily="34" charset="0"/>
                <a:cs typeface="Segoe UI" panose="020B0502040204020203" pitchFamily="34" charset="0"/>
              </a:rPr>
              <a:t>DATA ANALYSIS</a:t>
            </a:r>
          </a:p>
        </p:txBody>
      </p:sp>
      <p:pic>
        <p:nvPicPr>
          <p:cNvPr id="13" name="Picture 12">
            <a:extLst>
              <a:ext uri="{FF2B5EF4-FFF2-40B4-BE49-F238E27FC236}">
                <a16:creationId xmlns:a16="http://schemas.microsoft.com/office/drawing/2014/main" id="{3837404D-0682-4F17-9E5D-8A20A333656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3877" y="5274365"/>
            <a:ext cx="1097445" cy="108120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5" name="Picture 14">
            <a:extLst>
              <a:ext uri="{FF2B5EF4-FFF2-40B4-BE49-F238E27FC236}">
                <a16:creationId xmlns:a16="http://schemas.microsoft.com/office/drawing/2014/main" id="{D929DD4A-9783-4441-8A4C-A741F4F7E61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92168" y="3776765"/>
            <a:ext cx="1116672" cy="108120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7" name="Picture 16">
            <a:extLst>
              <a:ext uri="{FF2B5EF4-FFF2-40B4-BE49-F238E27FC236}">
                <a16:creationId xmlns:a16="http://schemas.microsoft.com/office/drawing/2014/main" id="{519AA432-D537-494E-BB81-DEBA4FDA702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11093" y="2251197"/>
            <a:ext cx="1300458" cy="1242402"/>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9" name="Picture 18">
            <a:extLst>
              <a:ext uri="{FF2B5EF4-FFF2-40B4-BE49-F238E27FC236}">
                <a16:creationId xmlns:a16="http://schemas.microsoft.com/office/drawing/2014/main" id="{6A3BC85D-F61C-4771-89E1-DBF8635883D8}"/>
              </a:ext>
            </a:extLst>
          </p:cNvPr>
          <p:cNvPicPr>
            <a:picLocks noChangeAspect="1"/>
          </p:cNvPicPr>
          <p:nvPr/>
        </p:nvPicPr>
        <p:blipFill rotWithShape="1">
          <a:blip r:embed="rId8">
            <a:extLst>
              <a:ext uri="{28A0092B-C50C-407E-A947-70E740481C1C}">
                <a14:useLocalDpi xmlns:a14="http://schemas.microsoft.com/office/drawing/2010/main" val="0"/>
              </a:ext>
            </a:extLst>
          </a:blip>
          <a:srcRect l="12103" t="27743" r="9640"/>
          <a:stretch/>
        </p:blipFill>
        <p:spPr>
          <a:xfrm>
            <a:off x="1961321" y="920295"/>
            <a:ext cx="1300459" cy="120231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3542160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F7395DF-A48A-4DEC-903E-DE2852B419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19791" y="6088157"/>
            <a:ext cx="1272209" cy="769843"/>
          </a:xfrm>
          <a:prstGeom prst="rect">
            <a:avLst/>
          </a:prstGeom>
        </p:spPr>
      </p:pic>
      <p:sp>
        <p:nvSpPr>
          <p:cNvPr id="2" name="Title 1">
            <a:extLst>
              <a:ext uri="{FF2B5EF4-FFF2-40B4-BE49-F238E27FC236}">
                <a16:creationId xmlns:a16="http://schemas.microsoft.com/office/drawing/2014/main" id="{7B8A9254-DD9A-4238-9EF4-D234CA5CB4D9}"/>
              </a:ext>
            </a:extLst>
          </p:cNvPr>
          <p:cNvSpPr>
            <a:spLocks noGrp="1"/>
          </p:cNvSpPr>
          <p:nvPr>
            <p:ph type="title"/>
          </p:nvPr>
        </p:nvSpPr>
        <p:spPr>
          <a:xfrm>
            <a:off x="533400" y="145774"/>
            <a:ext cx="9874526" cy="874644"/>
          </a:xfrm>
        </p:spPr>
        <p:txBody>
          <a:bodyPr>
            <a:normAutofit fontScale="90000"/>
          </a:bodyPr>
          <a:lstStyle/>
          <a:p>
            <a:pPr algn="ctr"/>
            <a:r>
              <a:rPr lang="en-GB" sz="2400" b="1" dirty="0">
                <a:solidFill>
                  <a:srgbClr val="002060"/>
                </a:solidFill>
                <a:latin typeface="Segoe UI" panose="020B0502040204020203" pitchFamily="34" charset="0"/>
                <a:cs typeface="Segoe UI" panose="020B0502040204020203" pitchFamily="34" charset="0"/>
              </a:rPr>
              <a:t>Form 2008 to 2018,total match played by all teams and individual count ?</a:t>
            </a:r>
            <a:br>
              <a:rPr lang="en-US" sz="2400" b="1" dirty="0">
                <a:solidFill>
                  <a:srgbClr val="002060"/>
                </a:solidFill>
                <a:latin typeface="Segoe UI" panose="020B0502040204020203" pitchFamily="34" charset="0"/>
                <a:cs typeface="Segoe UI" panose="020B0502040204020203" pitchFamily="34" charset="0"/>
              </a:rPr>
            </a:br>
            <a:endParaRPr lang="en-IN" sz="2400" dirty="0"/>
          </a:p>
        </p:txBody>
      </p:sp>
      <p:pic>
        <p:nvPicPr>
          <p:cNvPr id="4" name="Picture 3">
            <a:extLst>
              <a:ext uri="{FF2B5EF4-FFF2-40B4-BE49-F238E27FC236}">
                <a16:creationId xmlns:a16="http://schemas.microsoft.com/office/drawing/2014/main" id="{608CE3F6-A6CB-4B4A-8884-C4CDE2A55F6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07926" y="0"/>
            <a:ext cx="1762539" cy="769843"/>
          </a:xfrm>
          <a:prstGeom prst="rect">
            <a:avLst/>
          </a:prstGeom>
        </p:spPr>
      </p:pic>
      <p:sp>
        <p:nvSpPr>
          <p:cNvPr id="7" name="Rectangle: Rounded Corners 6">
            <a:extLst>
              <a:ext uri="{FF2B5EF4-FFF2-40B4-BE49-F238E27FC236}">
                <a16:creationId xmlns:a16="http://schemas.microsoft.com/office/drawing/2014/main" id="{4D2C2C62-B3C3-4E27-AD9F-4E19D16B089F}"/>
              </a:ext>
            </a:extLst>
          </p:cNvPr>
          <p:cNvSpPr/>
          <p:nvPr/>
        </p:nvSpPr>
        <p:spPr>
          <a:xfrm>
            <a:off x="9296" y="4778266"/>
            <a:ext cx="12054872" cy="2079733"/>
          </a:xfrm>
          <a:prstGeom prst="roundRect">
            <a:avLst/>
          </a:prstGeom>
          <a:noFill/>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marL="171450" indent="-171450">
              <a:spcAft>
                <a:spcPts val="300"/>
              </a:spcAft>
              <a:buSzPct val="100000"/>
              <a:buFont typeface="Arial" panose="020B0604020202020204" pitchFamily="34" charset="0"/>
              <a:buChar char="•"/>
            </a:pPr>
            <a:r>
              <a:rPr lang="en-GB" sz="1600" dirty="0">
                <a:solidFill>
                  <a:srgbClr val="002060"/>
                </a:solidFill>
                <a:latin typeface="Segoe UI" panose="020B0502040204020203" pitchFamily="34" charset="0"/>
                <a:cs typeface="Segoe UI" panose="020B0502040204020203" pitchFamily="34" charset="0"/>
              </a:rPr>
              <a:t>In All seasons of IPL total 696 matches are played.</a:t>
            </a:r>
            <a:endParaRPr lang="en-US" sz="1600" dirty="0">
              <a:solidFill>
                <a:srgbClr val="002060"/>
              </a:solidFill>
              <a:latin typeface="Segoe UI" panose="020B0502040204020203" pitchFamily="34" charset="0"/>
              <a:cs typeface="Segoe UI" panose="020B0502040204020203" pitchFamily="34" charset="0"/>
            </a:endParaRPr>
          </a:p>
          <a:p>
            <a:pPr marL="171450" indent="-171450">
              <a:spcAft>
                <a:spcPts val="300"/>
              </a:spcAft>
              <a:buSzPct val="100000"/>
              <a:buFont typeface="Arial" panose="020B0604020202020204" pitchFamily="34" charset="0"/>
              <a:buChar char="•"/>
            </a:pPr>
            <a:r>
              <a:rPr lang="en-US" sz="1600" dirty="0">
                <a:solidFill>
                  <a:srgbClr val="002060"/>
                </a:solidFill>
                <a:latin typeface="Segoe UI" panose="020B0502040204020203" pitchFamily="34" charset="0"/>
                <a:cs typeface="Segoe UI" panose="020B0502040204020203" pitchFamily="34" charset="0"/>
              </a:rPr>
              <a:t>Number Of IPL teams – 8 teams played in each IPL, except in 2011 (10) and 2012,2013 (9).</a:t>
            </a:r>
          </a:p>
          <a:p>
            <a:pPr marL="171450" indent="-171450">
              <a:spcAft>
                <a:spcPts val="300"/>
              </a:spcAft>
              <a:buSzPct val="100000"/>
              <a:buFont typeface="Arial" panose="020B0604020202020204" pitchFamily="34" charset="0"/>
              <a:buChar char="•"/>
            </a:pPr>
            <a:r>
              <a:rPr lang="en-US" sz="1600" dirty="0">
                <a:solidFill>
                  <a:srgbClr val="002060"/>
                </a:solidFill>
                <a:latin typeface="Segoe UI" panose="020B0502040204020203" pitchFamily="34" charset="0"/>
                <a:cs typeface="Segoe UI" panose="020B0502040204020203" pitchFamily="34" charset="0"/>
              </a:rPr>
              <a:t>Number of matches from 2011 to 2013 are more than during rest of the period due to more number of teams involved.</a:t>
            </a:r>
          </a:p>
          <a:p>
            <a:pPr marL="171450" indent="-171450">
              <a:spcAft>
                <a:spcPts val="300"/>
              </a:spcAft>
              <a:buSzPct val="100000"/>
              <a:buFont typeface="Arial" panose="020B0604020202020204" pitchFamily="34" charset="0"/>
              <a:buChar char="•"/>
            </a:pPr>
            <a:r>
              <a:rPr lang="en-US" sz="1600" dirty="0">
                <a:solidFill>
                  <a:srgbClr val="002060"/>
                </a:solidFill>
                <a:latin typeface="Segoe UI" panose="020B0502040204020203" pitchFamily="34" charset="0"/>
                <a:cs typeface="Segoe UI" panose="020B0502040204020203" pitchFamily="34" charset="0"/>
              </a:rPr>
              <a:t>Number of matches played in 2013 (despite 9 teams playing) are 76, however 2011 had maximum 10 teams playing the tournament.</a:t>
            </a:r>
          </a:p>
          <a:p>
            <a:pPr marL="171450" indent="-171450">
              <a:spcAft>
                <a:spcPts val="300"/>
              </a:spcAft>
              <a:buSzPct val="100000"/>
              <a:buFont typeface="Arial" panose="020B0604020202020204" pitchFamily="34" charset="0"/>
              <a:buChar char="•"/>
            </a:pPr>
            <a:r>
              <a:rPr lang="en-GB" sz="1600" b="1" dirty="0">
                <a:solidFill>
                  <a:srgbClr val="002060"/>
                </a:solidFill>
                <a:latin typeface="Segoe UI" panose="020B0502040204020203" pitchFamily="34" charset="0"/>
                <a:cs typeface="Segoe UI" panose="020B0502040204020203" pitchFamily="34" charset="0"/>
              </a:rPr>
              <a:t>MI</a:t>
            </a:r>
            <a:r>
              <a:rPr lang="en-GB" sz="1600" dirty="0">
                <a:solidFill>
                  <a:srgbClr val="002060"/>
                </a:solidFill>
                <a:latin typeface="Segoe UI" panose="020B0502040204020203" pitchFamily="34" charset="0"/>
                <a:cs typeface="Segoe UI" panose="020B0502040204020203" pitchFamily="34" charset="0"/>
              </a:rPr>
              <a:t> has played maximum 171 matches in 11 IPL seasons followed by </a:t>
            </a:r>
            <a:r>
              <a:rPr lang="en-GB" sz="1600" b="1" dirty="0">
                <a:solidFill>
                  <a:srgbClr val="002060"/>
                </a:solidFill>
                <a:latin typeface="Segoe UI" panose="020B0502040204020203" pitchFamily="34" charset="0"/>
                <a:cs typeface="Segoe UI" panose="020B0502040204020203" pitchFamily="34" charset="0"/>
              </a:rPr>
              <a:t>RCB</a:t>
            </a:r>
            <a:r>
              <a:rPr lang="en-GB" sz="1600" dirty="0">
                <a:solidFill>
                  <a:srgbClr val="002060"/>
                </a:solidFill>
                <a:latin typeface="Segoe UI" panose="020B0502040204020203" pitchFamily="34" charset="0"/>
                <a:cs typeface="Segoe UI" panose="020B0502040204020203" pitchFamily="34" charset="0"/>
              </a:rPr>
              <a:t> and </a:t>
            </a:r>
            <a:r>
              <a:rPr lang="en-GB" sz="1600" b="1" dirty="0">
                <a:solidFill>
                  <a:srgbClr val="002060"/>
                </a:solidFill>
                <a:latin typeface="Segoe UI" panose="020B0502040204020203" pitchFamily="34" charset="0"/>
                <a:cs typeface="Segoe UI" panose="020B0502040204020203" pitchFamily="34" charset="0"/>
              </a:rPr>
              <a:t>KKR</a:t>
            </a:r>
            <a:r>
              <a:rPr lang="en-GB" sz="1600" dirty="0">
                <a:solidFill>
                  <a:srgbClr val="002060"/>
                </a:solidFill>
                <a:latin typeface="Segoe UI" panose="020B0502040204020203" pitchFamily="34" charset="0"/>
                <a:cs typeface="Segoe UI" panose="020B0502040204020203" pitchFamily="34" charset="0"/>
              </a:rPr>
              <a:t> with 166 and 164 respectively.</a:t>
            </a:r>
          </a:p>
          <a:p>
            <a:pPr marL="171450" indent="-171450">
              <a:spcAft>
                <a:spcPts val="300"/>
              </a:spcAft>
              <a:buSzPct val="100000"/>
              <a:buFont typeface="Arial" panose="020B0604020202020204" pitchFamily="34" charset="0"/>
              <a:buChar char="•"/>
            </a:pPr>
            <a:r>
              <a:rPr lang="en-GB" sz="1600" b="1" dirty="0">
                <a:solidFill>
                  <a:srgbClr val="002060"/>
                </a:solidFill>
                <a:latin typeface="Segoe UI" panose="020B0502040204020203" pitchFamily="34" charset="0"/>
                <a:cs typeface="Segoe UI" panose="020B0502040204020203" pitchFamily="34" charset="0"/>
              </a:rPr>
              <a:t>KTK</a:t>
            </a:r>
            <a:r>
              <a:rPr lang="en-GB" sz="1600" dirty="0">
                <a:solidFill>
                  <a:srgbClr val="002060"/>
                </a:solidFill>
                <a:latin typeface="Segoe UI" panose="020B0502040204020203" pitchFamily="34" charset="0"/>
                <a:cs typeface="Segoe UI" panose="020B0502040204020203" pitchFamily="34" charset="0"/>
              </a:rPr>
              <a:t> has played minimum 14 matches.</a:t>
            </a:r>
          </a:p>
          <a:p>
            <a:pPr marL="171450" indent="-171450">
              <a:spcAft>
                <a:spcPts val="300"/>
              </a:spcAft>
              <a:buSzPct val="100000"/>
              <a:buFont typeface="Arial" panose="020B0604020202020204" pitchFamily="34" charset="0"/>
              <a:buChar char="•"/>
            </a:pPr>
            <a:endParaRPr lang="en-US" sz="1600" dirty="0">
              <a:solidFill>
                <a:srgbClr val="002060"/>
              </a:solidFill>
              <a:latin typeface="Segoe UI" panose="020B0502040204020203" pitchFamily="34" charset="0"/>
              <a:cs typeface="Segoe UI" panose="020B0502040204020203" pitchFamily="34" charset="0"/>
            </a:endParaRPr>
          </a:p>
        </p:txBody>
      </p:sp>
      <p:pic>
        <p:nvPicPr>
          <p:cNvPr id="9" name="Picture 8">
            <a:extLst>
              <a:ext uri="{FF2B5EF4-FFF2-40B4-BE49-F238E27FC236}">
                <a16:creationId xmlns:a16="http://schemas.microsoft.com/office/drawing/2014/main" id="{1229F4E4-5BD5-442D-BFD2-CA9D9A1A6E1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055" y="769842"/>
            <a:ext cx="6263804" cy="4008425"/>
          </a:xfrm>
          <a:prstGeom prst="rect">
            <a:avLst/>
          </a:prstGeom>
        </p:spPr>
      </p:pic>
      <p:pic>
        <p:nvPicPr>
          <p:cNvPr id="11" name="Picture 10">
            <a:extLst>
              <a:ext uri="{FF2B5EF4-FFF2-40B4-BE49-F238E27FC236}">
                <a16:creationId xmlns:a16="http://schemas.microsoft.com/office/drawing/2014/main" id="{CE97A5EA-6F60-42A3-A1B6-5E95A36782A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56030" y="769842"/>
            <a:ext cx="5508138" cy="3942373"/>
          </a:xfrm>
          <a:prstGeom prst="rect">
            <a:avLst/>
          </a:prstGeom>
        </p:spPr>
      </p:pic>
    </p:spTree>
    <p:extLst>
      <p:ext uri="{BB962C8B-B14F-4D97-AF65-F5344CB8AC3E}">
        <p14:creationId xmlns:p14="http://schemas.microsoft.com/office/powerpoint/2010/main" val="13095193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F7395DF-A48A-4DEC-903E-DE2852B419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19791" y="6088157"/>
            <a:ext cx="1272209" cy="769843"/>
          </a:xfrm>
          <a:prstGeom prst="rect">
            <a:avLst/>
          </a:prstGeom>
        </p:spPr>
      </p:pic>
      <p:sp>
        <p:nvSpPr>
          <p:cNvPr id="2" name="Title 1">
            <a:extLst>
              <a:ext uri="{FF2B5EF4-FFF2-40B4-BE49-F238E27FC236}">
                <a16:creationId xmlns:a16="http://schemas.microsoft.com/office/drawing/2014/main" id="{7B8A9254-DD9A-4238-9EF4-D234CA5CB4D9}"/>
              </a:ext>
            </a:extLst>
          </p:cNvPr>
          <p:cNvSpPr>
            <a:spLocks noGrp="1"/>
          </p:cNvSpPr>
          <p:nvPr>
            <p:ph type="title"/>
          </p:nvPr>
        </p:nvSpPr>
        <p:spPr>
          <a:xfrm>
            <a:off x="237978" y="145774"/>
            <a:ext cx="6922477" cy="416934"/>
          </a:xfrm>
        </p:spPr>
        <p:txBody>
          <a:bodyPr>
            <a:normAutofit/>
          </a:bodyPr>
          <a:lstStyle/>
          <a:p>
            <a:r>
              <a:rPr lang="en-GB" sz="2400" b="1" dirty="0">
                <a:solidFill>
                  <a:srgbClr val="002060"/>
                </a:solidFill>
                <a:latin typeface="Segoe UI" panose="020B0502040204020203" pitchFamily="34" charset="0"/>
                <a:cs typeface="Segoe UI" panose="020B0502040204020203" pitchFamily="34" charset="0"/>
              </a:rPr>
              <a:t>Most match winning team of IPL till 2018 ?</a:t>
            </a:r>
            <a:endParaRPr lang="en-US" sz="2400" b="1" dirty="0">
              <a:solidFill>
                <a:srgbClr val="002060"/>
              </a:solidFill>
              <a:latin typeface="Segoe UI" panose="020B0502040204020203" pitchFamily="34" charset="0"/>
              <a:cs typeface="Segoe UI" panose="020B0502040204020203" pitchFamily="34" charset="0"/>
            </a:endParaRPr>
          </a:p>
        </p:txBody>
      </p:sp>
      <p:pic>
        <p:nvPicPr>
          <p:cNvPr id="4" name="Picture 3">
            <a:extLst>
              <a:ext uri="{FF2B5EF4-FFF2-40B4-BE49-F238E27FC236}">
                <a16:creationId xmlns:a16="http://schemas.microsoft.com/office/drawing/2014/main" id="{608CE3F6-A6CB-4B4A-8884-C4CDE2A55F6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07926" y="0"/>
            <a:ext cx="1762539" cy="769843"/>
          </a:xfrm>
          <a:prstGeom prst="rect">
            <a:avLst/>
          </a:prstGeom>
        </p:spPr>
      </p:pic>
      <p:sp>
        <p:nvSpPr>
          <p:cNvPr id="7" name="Rectangle: Rounded Corners 6">
            <a:extLst>
              <a:ext uri="{FF2B5EF4-FFF2-40B4-BE49-F238E27FC236}">
                <a16:creationId xmlns:a16="http://schemas.microsoft.com/office/drawing/2014/main" id="{4D2C2C62-B3C3-4E27-AD9F-4E19D16B089F}"/>
              </a:ext>
            </a:extLst>
          </p:cNvPr>
          <p:cNvSpPr/>
          <p:nvPr/>
        </p:nvSpPr>
        <p:spPr>
          <a:xfrm>
            <a:off x="0" y="5641144"/>
            <a:ext cx="12054872" cy="1216855"/>
          </a:xfrm>
          <a:prstGeom prst="roundRect">
            <a:avLst/>
          </a:prstGeom>
          <a:noFill/>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marL="285750" indent="-285750">
              <a:buFont typeface="Arial" panose="020B0604020202020204" pitchFamily="34" charset="0"/>
              <a:buChar char="•"/>
            </a:pPr>
            <a:r>
              <a:rPr lang="en-GB" b="1" dirty="0">
                <a:solidFill>
                  <a:srgbClr val="002060"/>
                </a:solidFill>
                <a:latin typeface="Segoe UI" panose="020B0502040204020203" pitchFamily="34" charset="0"/>
                <a:cs typeface="Segoe UI" panose="020B0502040204020203" pitchFamily="34" charset="0"/>
              </a:rPr>
              <a:t>MI</a:t>
            </a:r>
            <a:r>
              <a:rPr lang="en-GB" dirty="0">
                <a:solidFill>
                  <a:srgbClr val="002060"/>
                </a:solidFill>
                <a:latin typeface="Segoe UI" panose="020B0502040204020203" pitchFamily="34" charset="0"/>
                <a:cs typeface="Segoe UI" panose="020B0502040204020203" pitchFamily="34" charset="0"/>
              </a:rPr>
              <a:t> </a:t>
            </a:r>
            <a:r>
              <a:rPr lang="en-GB" sz="1600" dirty="0">
                <a:solidFill>
                  <a:srgbClr val="002060"/>
                </a:solidFill>
                <a:latin typeface="Segoe UI" panose="020B0502040204020203" pitchFamily="34" charset="0"/>
                <a:cs typeface="Segoe UI" panose="020B0502040204020203" pitchFamily="34" charset="0"/>
              </a:rPr>
              <a:t>is most match winning team of IPL with 98 match wins and </a:t>
            </a:r>
            <a:r>
              <a:rPr lang="en-GB" sz="1600" b="1" dirty="0">
                <a:solidFill>
                  <a:srgbClr val="002060"/>
                </a:solidFill>
                <a:latin typeface="Segoe UI" panose="020B0502040204020203" pitchFamily="34" charset="0"/>
                <a:cs typeface="Segoe UI" panose="020B0502040204020203" pitchFamily="34" charset="0"/>
              </a:rPr>
              <a:t>KTK</a:t>
            </a:r>
            <a:r>
              <a:rPr lang="en-GB" sz="1600" dirty="0">
                <a:solidFill>
                  <a:srgbClr val="002060"/>
                </a:solidFill>
                <a:latin typeface="Segoe UI" panose="020B0502040204020203" pitchFamily="34" charset="0"/>
                <a:cs typeface="Segoe UI" panose="020B0502040204020203" pitchFamily="34" charset="0"/>
              </a:rPr>
              <a:t> won least matches , only 6 matches as KTK played only 14 matches.</a:t>
            </a:r>
          </a:p>
          <a:p>
            <a:pPr marL="285750" indent="-285750">
              <a:buFont typeface="Arial" panose="020B0604020202020204" pitchFamily="34" charset="0"/>
              <a:buChar char="•"/>
            </a:pPr>
            <a:r>
              <a:rPr lang="en-GB" sz="1600" b="1" dirty="0">
                <a:solidFill>
                  <a:srgbClr val="002060"/>
                </a:solidFill>
                <a:latin typeface="Segoe UI" panose="020B0502040204020203" pitchFamily="34" charset="0"/>
                <a:cs typeface="Segoe UI" panose="020B0502040204020203" pitchFamily="34" charset="0"/>
              </a:rPr>
              <a:t>CSK</a:t>
            </a:r>
            <a:r>
              <a:rPr lang="en-GB" sz="1600" dirty="0">
                <a:solidFill>
                  <a:srgbClr val="002060"/>
                </a:solidFill>
                <a:latin typeface="Segoe UI" panose="020B0502040204020203" pitchFamily="34" charset="0"/>
                <a:cs typeface="Segoe UI" panose="020B0502040204020203" pitchFamily="34" charset="0"/>
              </a:rPr>
              <a:t> is second most match winning team with 90 match wins whereas CSK is 6</a:t>
            </a:r>
            <a:r>
              <a:rPr lang="en-GB" sz="1600" baseline="30000" dirty="0">
                <a:solidFill>
                  <a:srgbClr val="002060"/>
                </a:solidFill>
                <a:latin typeface="Segoe UI" panose="020B0502040204020203" pitchFamily="34" charset="0"/>
                <a:cs typeface="Segoe UI" panose="020B0502040204020203" pitchFamily="34" charset="0"/>
              </a:rPr>
              <a:t>th</a:t>
            </a:r>
            <a:r>
              <a:rPr lang="en-GB" sz="1600" dirty="0">
                <a:solidFill>
                  <a:srgbClr val="002060"/>
                </a:solidFill>
                <a:latin typeface="Segoe UI" panose="020B0502040204020203" pitchFamily="34" charset="0"/>
                <a:cs typeface="Segoe UI" panose="020B0502040204020203" pitchFamily="34" charset="0"/>
              </a:rPr>
              <a:t> team in highest match playing list.</a:t>
            </a:r>
          </a:p>
          <a:p>
            <a:pPr marL="285750" indent="-285750">
              <a:buFont typeface="Arial" panose="020B0604020202020204" pitchFamily="34" charset="0"/>
              <a:buChar char="•"/>
            </a:pPr>
            <a:endParaRPr lang="en-GB" sz="1600" dirty="0">
              <a:solidFill>
                <a:srgbClr val="002060"/>
              </a:solidFill>
              <a:latin typeface="Segoe UI" panose="020B0502040204020203" pitchFamily="34" charset="0"/>
              <a:cs typeface="Segoe UI" panose="020B0502040204020203" pitchFamily="34" charset="0"/>
            </a:endParaRPr>
          </a:p>
        </p:txBody>
      </p:sp>
      <p:pic>
        <p:nvPicPr>
          <p:cNvPr id="8" name="Picture 7">
            <a:extLst>
              <a:ext uri="{FF2B5EF4-FFF2-40B4-BE49-F238E27FC236}">
                <a16:creationId xmlns:a16="http://schemas.microsoft.com/office/drawing/2014/main" id="{299DDB12-61E2-4704-8187-D32A7A3CE87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7978" y="646170"/>
            <a:ext cx="9973993" cy="4803124"/>
          </a:xfrm>
          <a:prstGeom prst="rect">
            <a:avLst/>
          </a:prstGeom>
        </p:spPr>
      </p:pic>
    </p:spTree>
    <p:extLst>
      <p:ext uri="{BB962C8B-B14F-4D97-AF65-F5344CB8AC3E}">
        <p14:creationId xmlns:p14="http://schemas.microsoft.com/office/powerpoint/2010/main" val="38083357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59E44E1-D549-4E76-BA61-D743E90CDF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19791" y="6088157"/>
            <a:ext cx="1272209" cy="769843"/>
          </a:xfrm>
          <a:prstGeom prst="rect">
            <a:avLst/>
          </a:prstGeom>
        </p:spPr>
      </p:pic>
      <p:sp>
        <p:nvSpPr>
          <p:cNvPr id="4" name="Title 1">
            <a:extLst>
              <a:ext uri="{FF2B5EF4-FFF2-40B4-BE49-F238E27FC236}">
                <a16:creationId xmlns:a16="http://schemas.microsoft.com/office/drawing/2014/main" id="{6A4F8B40-6EC9-4B33-B576-2AFDEC6A953A}"/>
              </a:ext>
            </a:extLst>
          </p:cNvPr>
          <p:cNvSpPr txBox="1">
            <a:spLocks/>
          </p:cNvSpPr>
          <p:nvPr/>
        </p:nvSpPr>
        <p:spPr>
          <a:xfrm>
            <a:off x="237978" y="145774"/>
            <a:ext cx="6922477" cy="416934"/>
          </a:xfrm>
          <a:prstGeom prst="rect">
            <a:avLst/>
          </a:prstGeom>
        </p:spPr>
        <p:txBody>
          <a:bodyPr vert="horz" lIns="0" tIns="0" rIns="0" bIns="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2400" b="1" dirty="0">
                <a:solidFill>
                  <a:srgbClr val="002060"/>
                </a:solidFill>
                <a:latin typeface="Segoe UI" panose="020B0502040204020203" pitchFamily="34" charset="0"/>
                <a:cs typeface="Segoe UI" panose="020B0502040204020203" pitchFamily="34" charset="0"/>
              </a:rPr>
              <a:t>Explore several facts of IPL ?</a:t>
            </a:r>
            <a:endParaRPr lang="en-US" sz="2400" b="1" dirty="0">
              <a:solidFill>
                <a:srgbClr val="002060"/>
              </a:solidFill>
              <a:latin typeface="Segoe UI" panose="020B0502040204020203" pitchFamily="34" charset="0"/>
              <a:cs typeface="Segoe UI" panose="020B0502040204020203" pitchFamily="34" charset="0"/>
            </a:endParaRPr>
          </a:p>
        </p:txBody>
      </p:sp>
      <p:pic>
        <p:nvPicPr>
          <p:cNvPr id="5" name="Picture 4">
            <a:extLst>
              <a:ext uri="{FF2B5EF4-FFF2-40B4-BE49-F238E27FC236}">
                <a16:creationId xmlns:a16="http://schemas.microsoft.com/office/drawing/2014/main" id="{3759D9BA-181C-4027-9136-FE54F90373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07926" y="0"/>
            <a:ext cx="1762539" cy="769843"/>
          </a:xfrm>
          <a:prstGeom prst="rect">
            <a:avLst/>
          </a:prstGeom>
        </p:spPr>
      </p:pic>
      <p:sp>
        <p:nvSpPr>
          <p:cNvPr id="6" name="Rectangle: Rounded Corners 5">
            <a:extLst>
              <a:ext uri="{FF2B5EF4-FFF2-40B4-BE49-F238E27FC236}">
                <a16:creationId xmlns:a16="http://schemas.microsoft.com/office/drawing/2014/main" id="{A9433F38-30CF-4371-B83B-2B8C2323A9B7}"/>
              </a:ext>
            </a:extLst>
          </p:cNvPr>
          <p:cNvSpPr/>
          <p:nvPr/>
        </p:nvSpPr>
        <p:spPr>
          <a:xfrm>
            <a:off x="0" y="3615397"/>
            <a:ext cx="11640582" cy="3242603"/>
          </a:xfrm>
          <a:prstGeom prst="roundRect">
            <a:avLst/>
          </a:prstGeom>
          <a:noFill/>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marL="285750" indent="-285750">
              <a:buFont typeface="Arial" panose="020B0604020202020204" pitchFamily="34" charset="0"/>
              <a:buChar char="•"/>
            </a:pPr>
            <a:r>
              <a:rPr lang="en-GB" sz="1400" b="1" dirty="0">
                <a:solidFill>
                  <a:srgbClr val="002060"/>
                </a:solidFill>
                <a:latin typeface="Segoe UI" panose="020B0502040204020203" pitchFamily="34" charset="0"/>
                <a:cs typeface="Segoe UI" panose="020B0502040204020203" pitchFamily="34" charset="0"/>
              </a:rPr>
              <a:t>CH Gayle </a:t>
            </a:r>
            <a:r>
              <a:rPr lang="en-GB" sz="1400" dirty="0">
                <a:solidFill>
                  <a:srgbClr val="002060"/>
                </a:solidFill>
                <a:latin typeface="Segoe UI" panose="020B0502040204020203" pitchFamily="34" charset="0"/>
                <a:cs typeface="Segoe UI" panose="020B0502040204020203" pitchFamily="34" charset="0"/>
              </a:rPr>
              <a:t>won most awards of "Man of the Match" 20 times.</a:t>
            </a:r>
          </a:p>
          <a:p>
            <a:pPr marL="285750" indent="-285750">
              <a:buFont typeface="Arial" panose="020B0604020202020204" pitchFamily="34" charset="0"/>
              <a:buChar char="•"/>
            </a:pPr>
            <a:r>
              <a:rPr lang="en-GB" sz="1400" dirty="0">
                <a:solidFill>
                  <a:srgbClr val="002060"/>
                </a:solidFill>
                <a:latin typeface="Segoe UI" panose="020B0502040204020203" pitchFamily="34" charset="0"/>
                <a:cs typeface="Segoe UI" panose="020B0502040204020203" pitchFamily="34" charset="0"/>
              </a:rPr>
              <a:t>MI beat DD with the highest run difference of 146 in season 2017.</a:t>
            </a:r>
          </a:p>
          <a:p>
            <a:pPr marL="285750" indent="-285750">
              <a:buFont typeface="Arial" panose="020B0604020202020204" pitchFamily="34" charset="0"/>
              <a:buChar char="•"/>
            </a:pPr>
            <a:r>
              <a:rPr lang="en-GB" sz="1400" dirty="0">
                <a:solidFill>
                  <a:srgbClr val="002060"/>
                </a:solidFill>
                <a:latin typeface="Segoe UI" panose="020B0502040204020203" pitchFamily="34" charset="0"/>
                <a:cs typeface="Segoe UI" panose="020B0502040204020203" pitchFamily="34" charset="0"/>
              </a:rPr>
              <a:t>KKR conquered GL with the highest 10 wins by wickets.</a:t>
            </a:r>
          </a:p>
          <a:p>
            <a:pPr marL="285750" indent="-285750">
              <a:buFont typeface="Arial" panose="020B0604020202020204" pitchFamily="34" charset="0"/>
              <a:buChar char="•"/>
            </a:pPr>
            <a:r>
              <a:rPr lang="en-GB" sz="1400" dirty="0">
                <a:solidFill>
                  <a:srgbClr val="002060"/>
                </a:solidFill>
                <a:latin typeface="Segoe UI" panose="020B0502040204020203" pitchFamily="34" charset="0"/>
                <a:cs typeface="Segoe UI" panose="020B0502040204020203" pitchFamily="34" charset="0"/>
              </a:rPr>
              <a:t>In Toss decision teams prefer to choose around 60% field and 40% bat option.</a:t>
            </a:r>
          </a:p>
          <a:p>
            <a:pPr marL="285750" indent="-285750">
              <a:buFont typeface="Arial" panose="020B0604020202020204" pitchFamily="34" charset="0"/>
              <a:buChar char="•"/>
            </a:pPr>
            <a:r>
              <a:rPr lang="en-GB" sz="1400" dirty="0">
                <a:solidFill>
                  <a:srgbClr val="002060"/>
                </a:solidFill>
                <a:latin typeface="Segoe UI" panose="020B0502040204020203" pitchFamily="34" charset="0"/>
                <a:cs typeface="Segoe UI" panose="020B0502040204020203" pitchFamily="34" charset="0"/>
              </a:rPr>
              <a:t>MI is most toss winner followed by KKR.</a:t>
            </a:r>
          </a:p>
          <a:p>
            <a:pPr marL="285750" indent="-285750">
              <a:buFont typeface="Arial" panose="020B0604020202020204" pitchFamily="34" charset="0"/>
              <a:buChar char="•"/>
            </a:pPr>
            <a:r>
              <a:rPr lang="en-GB" sz="1400" dirty="0">
                <a:solidFill>
                  <a:srgbClr val="002060"/>
                </a:solidFill>
                <a:latin typeface="Segoe UI" panose="020B0502040204020203" pitchFamily="34" charset="0"/>
                <a:cs typeface="Segoe UI" panose="020B0502040204020203" pitchFamily="34" charset="0"/>
              </a:rPr>
              <a:t>Till 2018 ,CSK won 3 IPL Seasons and MI also won 3 IPL seasons followed by KKR with 2 IPL season wins.</a:t>
            </a:r>
          </a:p>
          <a:p>
            <a:pPr marL="285750" indent="-285750">
              <a:buFont typeface="Arial" panose="020B0604020202020204" pitchFamily="34" charset="0"/>
              <a:buChar char="•"/>
            </a:pPr>
            <a:r>
              <a:rPr lang="en-GB" sz="1400" dirty="0">
                <a:solidFill>
                  <a:srgbClr val="002060"/>
                </a:solidFill>
                <a:latin typeface="Segoe UI" panose="020B0502040204020203" pitchFamily="34" charset="0"/>
                <a:cs typeface="Segoe UI" panose="020B0502040204020203" pitchFamily="34" charset="0"/>
              </a:rPr>
              <a:t>In history of 11 season only 3 Teams are dominating more then others ,72% chances the winner should be from these 3 teams.</a:t>
            </a:r>
          </a:p>
          <a:p>
            <a:pPr marL="285750" indent="-285750">
              <a:buFont typeface="Arial" panose="020B0604020202020204" pitchFamily="34" charset="0"/>
              <a:buChar char="•"/>
            </a:pPr>
            <a:r>
              <a:rPr lang="en-GB" sz="1400" dirty="0">
                <a:solidFill>
                  <a:srgbClr val="002060"/>
                </a:solidFill>
                <a:latin typeface="Segoe UI" panose="020B0502040204020203" pitchFamily="34" charset="0"/>
                <a:cs typeface="Segoe UI" panose="020B0502040204020203" pitchFamily="34" charset="0"/>
              </a:rPr>
              <a:t>CSK has higher Toss winning with choose as batting first and winning the match in the end followed by MI. </a:t>
            </a:r>
          </a:p>
          <a:p>
            <a:pPr marL="285750" indent="-285750">
              <a:buFont typeface="Arial" panose="020B0604020202020204" pitchFamily="34" charset="0"/>
              <a:buChar char="•"/>
            </a:pPr>
            <a:r>
              <a:rPr lang="en-GB" sz="1400" dirty="0">
                <a:solidFill>
                  <a:srgbClr val="002060"/>
                </a:solidFill>
                <a:latin typeface="Segoe UI" panose="020B0502040204020203" pitchFamily="34" charset="0"/>
                <a:cs typeface="Segoe UI" panose="020B0502040204020203" pitchFamily="34" charset="0"/>
              </a:rPr>
              <a:t>KXIP has lowest winning after winning toss with choosing bat. In other words we can say KXIP has lost maximum matches in they won toss and choose bat first.</a:t>
            </a:r>
          </a:p>
          <a:p>
            <a:pPr marL="285750" indent="-285750">
              <a:buFont typeface="Arial" panose="020B0604020202020204" pitchFamily="34" charset="0"/>
              <a:buChar char="•"/>
            </a:pPr>
            <a:r>
              <a:rPr lang="en-GB" sz="1400" dirty="0">
                <a:solidFill>
                  <a:srgbClr val="002060"/>
                </a:solidFill>
                <a:latin typeface="Segoe UI" panose="020B0502040204020203" pitchFamily="34" charset="0"/>
                <a:cs typeface="Segoe UI" panose="020B0502040204020203" pitchFamily="34" charset="0"/>
              </a:rPr>
              <a:t>KKR has highest match winning after toss winning and choose fielding first in the end followed by RCB and MI. </a:t>
            </a:r>
          </a:p>
          <a:p>
            <a:pPr marL="285750" indent="-285750">
              <a:buFont typeface="Arial" panose="020B0604020202020204" pitchFamily="34" charset="0"/>
              <a:buChar char="•"/>
            </a:pPr>
            <a:r>
              <a:rPr lang="en-GB" sz="1400" dirty="0">
                <a:solidFill>
                  <a:srgbClr val="002060"/>
                </a:solidFill>
                <a:latin typeface="Segoe UI" panose="020B0502040204020203" pitchFamily="34" charset="0"/>
                <a:cs typeface="Segoe UI" panose="020B0502040204020203" pitchFamily="34" charset="0"/>
              </a:rPr>
              <a:t>DC has lowest winning after winning toss and choosing field. In other words we can say DC has lost maximum matches in they won toss and choose field first. The one reason is that DC play less match as it terminated from IPL and the this team introduced as SRH with new owner.</a:t>
            </a:r>
          </a:p>
        </p:txBody>
      </p:sp>
      <p:pic>
        <p:nvPicPr>
          <p:cNvPr id="8" name="Picture 7">
            <a:extLst>
              <a:ext uri="{FF2B5EF4-FFF2-40B4-BE49-F238E27FC236}">
                <a16:creationId xmlns:a16="http://schemas.microsoft.com/office/drawing/2014/main" id="{BC0515BB-F59D-47CE-B14C-D083CDDA8B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590" y="562707"/>
            <a:ext cx="1998294" cy="3052690"/>
          </a:xfrm>
          <a:prstGeom prst="rect">
            <a:avLst/>
          </a:prstGeom>
        </p:spPr>
      </p:pic>
      <p:pic>
        <p:nvPicPr>
          <p:cNvPr id="12" name="Picture 11">
            <a:extLst>
              <a:ext uri="{FF2B5EF4-FFF2-40B4-BE49-F238E27FC236}">
                <a16:creationId xmlns:a16="http://schemas.microsoft.com/office/drawing/2014/main" id="{60CB5392-2981-430E-A1AD-7F023D5A55F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43213" y="562707"/>
            <a:ext cx="4065563" cy="3052690"/>
          </a:xfrm>
          <a:prstGeom prst="rect">
            <a:avLst/>
          </a:prstGeom>
        </p:spPr>
      </p:pic>
      <p:pic>
        <p:nvPicPr>
          <p:cNvPr id="14" name="Picture 13">
            <a:extLst>
              <a:ext uri="{FF2B5EF4-FFF2-40B4-BE49-F238E27FC236}">
                <a16:creationId xmlns:a16="http://schemas.microsoft.com/office/drawing/2014/main" id="{1716D97A-0CB1-4B5F-BFF6-F58998703E9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96000" y="656940"/>
            <a:ext cx="5544582" cy="1950678"/>
          </a:xfrm>
          <a:prstGeom prst="rect">
            <a:avLst/>
          </a:prstGeom>
        </p:spPr>
      </p:pic>
      <p:pic>
        <p:nvPicPr>
          <p:cNvPr id="16" name="Picture 15">
            <a:extLst>
              <a:ext uri="{FF2B5EF4-FFF2-40B4-BE49-F238E27FC236}">
                <a16:creationId xmlns:a16="http://schemas.microsoft.com/office/drawing/2014/main" id="{16035318-36EA-416D-A4D4-E541DCFE02C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30892" y="2594701"/>
            <a:ext cx="5425003" cy="1950677"/>
          </a:xfrm>
          <a:prstGeom prst="rect">
            <a:avLst/>
          </a:prstGeom>
        </p:spPr>
      </p:pic>
    </p:spTree>
    <p:extLst>
      <p:ext uri="{BB962C8B-B14F-4D97-AF65-F5344CB8AC3E}">
        <p14:creationId xmlns:p14="http://schemas.microsoft.com/office/powerpoint/2010/main" val="151199039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33668227_Human resources, from 24Slides_SL_V1" id="{617D8675-87EA-4E65-899C-EC1AA060F43B}" vid="{A0FF6A7D-4118-4569-8B1F-1CBD407F075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9C8C966-778B-43A2-9BDE-D67CABE9D324}">
  <ds:schemaRefs>
    <ds:schemaRef ds:uri="http://schemas.microsoft.com/sharepoint/v3/contenttype/forms"/>
  </ds:schemaRefs>
</ds:datastoreItem>
</file>

<file path=customXml/itemProps2.xml><?xml version="1.0" encoding="utf-8"?>
<ds:datastoreItem xmlns:ds="http://schemas.openxmlformats.org/officeDocument/2006/customXml" ds:itemID="{9043F418-8757-4A9C-9AAF-2EFD75A2BEFB}">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789EF843-5375-4D6F-A270-54A9909B099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Human resources, from 24Slides</Template>
  <TotalTime>0</TotalTime>
  <Words>1487</Words>
  <Application>Microsoft Office PowerPoint</Application>
  <PresentationFormat>Widescreen</PresentationFormat>
  <Paragraphs>123</Paragraphs>
  <Slides>18</Slides>
  <Notes>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Arial</vt:lpstr>
      <vt:lpstr>Calibri</vt:lpstr>
      <vt:lpstr>Calibri Light</vt:lpstr>
      <vt:lpstr>Segoe UI</vt:lpstr>
      <vt:lpstr>Office Theme</vt:lpstr>
      <vt:lpstr>Human resources slide 1</vt:lpstr>
      <vt:lpstr>Human resources slide 2</vt:lpstr>
      <vt:lpstr>Human resources slide 3</vt:lpstr>
      <vt:lpstr>Human resources slide 4</vt:lpstr>
      <vt:lpstr>Human resources slide 6</vt:lpstr>
      <vt:lpstr>PowerPoint Presentation</vt:lpstr>
      <vt:lpstr>Form 2008 to 2018,total match played by all teams and individual count ? </vt:lpstr>
      <vt:lpstr>Most match winning team of IPL till 2018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Human resources slide 10</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2020-04-26T13:32:13Z</dcterms:created>
  <dcterms:modified xsi:type="dcterms:W3CDTF">2020-04-27T17:39:33Z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